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311" r:id="rId5"/>
    <p:sldId id="275" r:id="rId6"/>
    <p:sldId id="315" r:id="rId7"/>
    <p:sldId id="310" r:id="rId8"/>
    <p:sldId id="316" r:id="rId9"/>
    <p:sldId id="298" r:id="rId10"/>
    <p:sldId id="292" r:id="rId11"/>
    <p:sldId id="291" r:id="rId12"/>
    <p:sldId id="301" r:id="rId13"/>
    <p:sldId id="305" r:id="rId14"/>
    <p:sldId id="318" r:id="rId15"/>
    <p:sldId id="320" r:id="rId16"/>
    <p:sldId id="309" r:id="rId17"/>
    <p:sldId id="306" r:id="rId18"/>
    <p:sldId id="324" r:id="rId19"/>
    <p:sldId id="303" r:id="rId20"/>
    <p:sldId id="297" r:id="rId21"/>
    <p:sldId id="300" r:id="rId22"/>
    <p:sldId id="302" r:id="rId23"/>
    <p:sldId id="296" r:id="rId24"/>
    <p:sldId id="295" r:id="rId25"/>
    <p:sldId id="294" r:id="rId26"/>
    <p:sldId id="285" r:id="rId27"/>
    <p:sldId id="325" r:id="rId28"/>
    <p:sldId id="308" r:id="rId29"/>
    <p:sldId id="304" r:id="rId30"/>
    <p:sldId id="319" r:id="rId31"/>
    <p:sldId id="287" r:id="rId32"/>
    <p:sldId id="299" r:id="rId33"/>
    <p:sldId id="282" r:id="rId34"/>
    <p:sldId id="284" r:id="rId35"/>
    <p:sldId id="283" r:id="rId36"/>
    <p:sldId id="327" r:id="rId37"/>
    <p:sldId id="286" r:id="rId38"/>
    <p:sldId id="281" r:id="rId39"/>
  </p:sldIdLst>
  <p:sldSz cx="9144000" cy="6858000" type="screen4x3"/>
  <p:notesSz cx="6743700" cy="98933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6">
          <p15:clr>
            <a:srgbClr val="A4A3A4"/>
          </p15:clr>
        </p15:guide>
        <p15:guide id="2" orient="horz" pos="4176">
          <p15:clr>
            <a:srgbClr val="A4A3A4"/>
          </p15:clr>
        </p15:guide>
        <p15:guide id="3" orient="horz" pos="824">
          <p15:clr>
            <a:srgbClr val="A4A3A4"/>
          </p15:clr>
        </p15:guide>
        <p15:guide id="4" orient="horz" pos="2747">
          <p15:clr>
            <a:srgbClr val="A4A3A4"/>
          </p15:clr>
        </p15:guide>
        <p15:guide id="5" orient="horz" pos="1632">
          <p15:clr>
            <a:srgbClr val="A4A3A4"/>
          </p15:clr>
        </p15:guide>
        <p15:guide id="6" orient="horz" pos="3160">
          <p15:clr>
            <a:srgbClr val="A4A3A4"/>
          </p15:clr>
        </p15:guide>
        <p15:guide id="7" orient="horz" pos="1951">
          <p15:clr>
            <a:srgbClr val="A4A3A4"/>
          </p15:clr>
        </p15:guide>
        <p15:guide id="8" pos="5523">
          <p15:clr>
            <a:srgbClr val="A4A3A4"/>
          </p15:clr>
        </p15:guide>
        <p15:guide id="9" pos="2880">
          <p15:clr>
            <a:srgbClr val="A4A3A4"/>
          </p15:clr>
        </p15:guide>
        <p15:guide id="10" pos="23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B5"/>
    <a:srgbClr val="CCECFF"/>
    <a:srgbClr val="339933"/>
    <a:srgbClr val="DD137B"/>
    <a:srgbClr val="FF66CC"/>
    <a:srgbClr val="66FF66"/>
    <a:srgbClr val="FFFF00"/>
    <a:srgbClr val="EEB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8" autoAdjust="0"/>
    <p:restoredTop sz="94614" autoAdjust="0"/>
  </p:normalViewPr>
  <p:slideViewPr>
    <p:cSldViewPr snapToGrid="0">
      <p:cViewPr varScale="1">
        <p:scale>
          <a:sx n="108" d="100"/>
          <a:sy n="108" d="100"/>
        </p:scale>
        <p:origin x="1854" y="96"/>
      </p:cViewPr>
      <p:guideLst>
        <p:guide orient="horz" pos="426"/>
        <p:guide orient="horz" pos="4176"/>
        <p:guide orient="horz" pos="824"/>
        <p:guide orient="horz" pos="2747"/>
        <p:guide orient="horz" pos="1632"/>
        <p:guide orient="horz" pos="3160"/>
        <p:guide orient="horz" pos="1951"/>
        <p:guide pos="5523"/>
        <p:guide pos="2880"/>
        <p:guide pos="237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6E010A6-29FF-41A8-90F5-DFAAD8AA236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3" tIns="45507" rIns="91013" bIns="45507" numCol="1" anchor="t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A6B737C-0AD6-49B7-B64D-685C42DF39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3" tIns="45507" rIns="91013" bIns="45507" numCol="1" anchor="t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685CBA52-4F63-470E-959F-2C08486F641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99588"/>
            <a:ext cx="2922588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3" tIns="45507" rIns="91013" bIns="45507" numCol="1" anchor="b" anchorCtr="0" compatLnSpc="1">
            <a:prstTxWarp prst="textNoShape">
              <a:avLst/>
            </a:prstTxWarp>
          </a:bodyPr>
          <a:lstStyle>
            <a:lvl1pPr defTabSz="908050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6BA3AA2-E19F-44E7-9A40-B0702FEEBA6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99588"/>
            <a:ext cx="2922587" cy="4937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3" tIns="45507" rIns="91013" bIns="45507" numCol="1" anchor="b" anchorCtr="0" compatLnSpc="1">
            <a:prstTxWarp prst="textNoShape">
              <a:avLst/>
            </a:prstTxWarp>
          </a:bodyPr>
          <a:lstStyle>
            <a:lvl1pPr algn="r" defTabSz="908050" eaLnBrk="1" hangingPunct="1">
              <a:defRPr sz="1200"/>
            </a:lvl1pPr>
          </a:lstStyle>
          <a:p>
            <a:pPr>
              <a:defRPr/>
            </a:pPr>
            <a:fld id="{ACCDE6D3-F45E-42ED-90CE-22EE18E1CCA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48:07.0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455 167,'40'-1,"-22"4,-18-2,-1-1,1 1,-1 0,1-1,-1 1,0-1,1 1,-1 0,0-1,1 0,-1 1,0-1,0 1,0-1,1 0,-1 1,0-1,0 0,0 0,0 0,0 0,-1 0,-55 14,-90 11,-2-1,142-22,1 0,0 0,0 0,0 1,-9 5,14-8,0 1,0-1,1 1,-1-1,0 1,1-1,-1 1,0 0,1-1,-1 1,1 0,-1 0,1-1,0 1,-1 0,1 0,0 0,-1-1,1 3,0-2,0 0,1 0,-1 0,1 0,-1 0,1 0,-1 0,1-1,-1 1,1 0,0 0,0-1,-1 1,1 0,0-1,0 1,0-1,0 1,-1-1,1 1,0-1,2 1,8 3,0 0,1-1,-1-1,1 0,-1 0,1-1,0-1,14-1,-14 1,0 0,0 0,-1 1,1 0,0 1,-1 0,1 1,-1 0,13 6,-12-3,1-1,0 0,0-1,0-1,1 0,-1 0,1-2,0 0,-1 0,25-3,-32 1,0-1,0 0,0 0,-1 0,1-1,0 0,-1 0,0-1,0 1,0-1,0 0,-1 0,0-1,1 0,-1 1,-1-1,1-1,-1 1,0 0,3-9,-3 8,0 0,-1 0,0-1,0 1,-1-1,1 1,-2-1,1-12,-1 16,0-1,0 1,-1-1,0 1,1-1,-2 1,1-1,0 1,0 0,-1-1,0 1,0 0,0 0,0 0,0 1,-4-5,-3 0,0 1,0 0,0 0,-1 1,1 0,-1 1,-1 0,1 0,-1 1,1 1,-22-3,-10 1,-74 3,84 2,-16-2,18 0,1 2,-37 4,60-4,-1 0,1 0,-1 1,1 0,0 0,-1 1,1-1,0 1,1 1,-1-1,0 1,1 0,0 0,0 1,-5 5,9-9,0 1,0-1,0 1,0-1,0 1,0-1,0 1,1 0,-1-1,1 1,-1 0,1-1,0 1,0 0,-1 0,1-1,0 1,1 0,-1 0,0-1,0 1,1 0,-1-1,1 1,0 0,-1-1,1 1,0 0,0-1,0 0,0 1,0-1,0 1,0-1,1 0,-1 0,0 0,1 0,-1 0,1 0,1 1,6 3,0 1,0-2,1 1,-1-2,17 5,2-1,1-2,-1-1,39 1,90-7,-56-1,-83 3,1-1,-1-1,0 0,0-1,0-1,-1-1,22-9,-33 11,0 0,0-1,0 0,-1 0,0-1,0 0,0 0,-1 0,1 0,-1-1,0 1,-1-1,1 0,1-7,-3 10,-1 0,0 1,0-1,0 0,-1 0,1 0,-1 0,0 0,1-1,-2 1,1 0,0 0,0 0,-1 0,0 0,1 0,-1 0,0 0,-1 1,1-1,0 0,-1 1,0-1,1 0,-1 1,0 0,0-1,0 1,-1 0,1 0,-1 0,1 1,-3-2,-9-5,0 1,-1 1,1 1,-1 0,0 1,0 0,0 1,-21-1,-131 3,113 2,33 1,0 0,0 1,0 2,0 0,1 1,-1 1,1 0,-32 19,48-24,1 0,0 0,-1 0,1 1,0-1,0 1,0 0,1 0,-1 0,1 0,-1 1,1-1,0 0,0 1,1 0,-1-1,1 1,0 0,0 0,0 0,0 0,0 4,2-4,-1-1,0 1,1-1,-1 1,1-1,0 1,0-1,1 0,-1 0,1 1,-1-1,1 0,0 0,0-1,0 1,1 0,-1-1,1 1,-1-1,1 0,0 0,0 0,0 0,0 0,4 1,13 5,1-2,0 0,0-1,0-1,0-1,32 0,-25-1,-1 1,1 1,27 7,57 35,-110-45,-1-1,0 1,0-1,0 0,1 1,-1-1,0 0,1 0,-1 0,0 0,0 0,1 0,-1 0,0-1,1 1,-1 0,0-1,0 1,0-1,1 1,-1-1,0 0,0 0,2-1,-2 0,0 1,0-1,0 0,0 0,0 0,0 0,0 0,-1 0,1 0,-1-1,1 1,-1 0,0-3,0-5,0 0,-1 0,0 0,-1 0,-4-12,4 11,-2 1,0-1,0 1,-1-1,-11-16,13 23,0 0,0 1,0 0,-1 0,1 0,-1 0,0 0,0 1,0-1,0 1,-1 0,1 1,0-1,-1 1,1-1,-1 2,-5-2,-9 1,0 0,0 1,0 1,0 1,0 0,0 2,0 0,1 1,-1 1,1 0,1 2,-1 0,1 1,1 1,-17 12,14-6,5-2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50:27.6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499 443,'0'-1,"-1"0,1 0,0 0,-1 0,1 0,-1 0,1 1,-1-1,1 0,-1 0,1 0,-1 1,0-1,0 0,1 1,-1-1,0 0,0 1,0-1,0 1,1-1,-1 1,0 0,0-1,0 1,-2 0,-29-6,29 6,-122-4,129 4,6 0,-1-1,1 1,-1-2,15-3,-21 4,1 0,-1 0,0 0,0 0,0-1,0 0,-1 1,1-1,0 0,-1-1,1 1,-1 0,0-1,1 1,-1-1,0 0,-1 1,1-1,0 0,1-6,-1 6,-1-1,0 0,0 1,0-1,-1 0,1 0,-1 1,0-1,0 0,0 0,0 0,-1 1,0-1,1 0,-1 0,-1 1,1-1,-4-6,3 8,0-1,-1 0,0 0,0 1,0 0,0-1,0 1,0 0,0 1,-1-1,1 1,-1-1,1 1,-1 0,1 0,-1 0,0 1,0-1,-4 1,-10-1,1 0,-1 2,0 0,1 1,-1 0,1 2,0 0,0 1,0 0,0 2,-21 11,36-17,-1 0,1 0,0 1,0-1,0 1,1-1,-1 1,0 0,0-1,1 1,-1 0,1 0,0 0,-1 0,1 1,0-1,0 0,1 0,-1 1,0-1,1 1,-1 2,1-3,1 0,-1 0,1 0,0 0,0 0,0 0,0-1,0 1,0 0,0 0,0-1,1 1,-1-1,1 1,-1-1,1 1,0-1,-1 0,1 0,0 0,0 0,0 0,0 0,0 0,0-1,3 1,17 4,0-1,0-1,0-1,0-1,1-1,28-3,12 0,-55 3,1 0,-1-1,0 0,1 0,-1-1,0 0,1 0,-1-1,14-7,-19 8,1 0,-1-1,0 1,-1-1,1 0,0 1,-1-1,0 0,1-1,-1 1,0 0,-1 0,1-1,-1 1,1-1,-1 0,0 1,0-1,-1 0,1 0,-1 0,0 1,0-9,0 9,0-1,-1 0,1 1,-1-1,0 0,0 1,0-1,0 1,0-1,-1 1,0 0,1-1,-1 1,-1 0,1 0,0 0,-1 1,-4-5,3 4,-1 0,0 0,1 1,-1 0,0 0,0 0,0 1,0-1,-1 1,1 0,-10 0,1 1,0 0,0 2,0-1,0 2,1-1,-1 2,1 0,-1 1,-13 7,15-6,-1 1,2 0,-1 1,1 0,1 0,-1 2,1-1,-16 21,23-25,0 0,0 0,0 1,0-1,1 0,0 1,0 0,0-1,1 1,0 0,0 0,0 0,1 0,0 0,0 0,1 0,-1 0,1 0,1-1,-1 1,1 0,0 0,3 5,-1-1,1 0,1-1,0 0,0 0,1 0,13 13,-17-18,1-1,0 0,0 0,1 0,-1 0,0-1,1 1,0-1,-1 0,1-1,0 1,0-1,0 0,0 0,0 0,8-1,9-2,0-1,0-2,27-8,-24 6,0 1,26-3,-17 5,-1-1,33-9,-57 11,1 1,-1-1,-1-1,1 0,0 0,-1-1,0 0,0 0,0-1,-1 1,13-15,-16 14,0-1,0 1,-1-1,0 0,-1 0,1 0,-1 0,-1-1,0 1,0-1,0 1,-1-9,0-16,-7-45,6 70,0 0,-1 0,0-1,-1 1,1 0,-1 0,-1 0,1 0,-1 1,0-1,-1 1,1 0,-1 1,-1-1,1 1,-12-9,9 8,-1 0,0 0,0 1,-1 0,0 0,1 1,-2 1,1-1,0 2,-20-4,14 4,-1-1,1-1,-30-11,-10-3,34 13,-1 0,1 2,-1 1,0 0,-40 4,49-1,0 1,0 0,1 1,-1 1,1 0,0 0,0 2,0-1,1 2,-21 13,26-14,0 0,1 0,0 1,0 0,0 0,1 1,0 0,0 0,1 0,0 0,1 0,-1 1,2 0,-1-1,-1 18,0 8,2 0,2 0,3 34,0 8,-3-75,0 18,0 0,1-1,1 1,1 0,5 18,-6-32,-1 0,1-1,0 1,1-1,-1 1,1-1,0 0,0 0,0 0,0-1,1 1,-1-1,1 1,0-1,0-1,1 1,-1 0,0-1,1 0,0 0,-1 0,1-1,0 1,5 0,24 2,0-1,1-2,50-4,-15 1,-36 1,0-2,0-1,-1-2,1-1,-2-2,64-25,-82 28,1-1,-1 0,-1-1,16-12,-25 17,0-1,0 1,-1-1,1 0,-1 0,0 0,0 0,-1-1,1 1,-1-1,0 1,0-1,0 0,-1 0,0 0,1-8,1-34,-5-56,0 46,4 111,-5 212,3-263,0 1,0 0,-1-1,0 1,0-1,0 1,0-1,0 1,-1-1,1 0,-1 0,0 0,0 0,0 0,-1 0,1 0,-1-1,1 1,-5 2,2-2,1-1,-1 1,0-2,0 1,0 0,0-1,-1 0,1 0,0 0,0-1,0 0,-6 0,-11-2,1-2,-1 0,1-1,0-1,-26-11,-62-26,97 39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50:40.06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471 497,'-4'-1,"-1"-1,0 1,1-1,0 0,-1 0,1 0,-4-3,-10-4,0 2,-1 1,0 1,0 0,0 2,-34-3,11 5,-68 6,104-4,1 1,-1-1,1 1,0 0,-1 1,1-1,1 1,-1 0,0 1,1-1,-1 1,1 0,0 0,0 0,1 0,-1 1,1 0,0-1,0 1,0 0,1 0,-4 11,5-11,-1-1,1 1,0 0,0 0,1-1,0 1,-1 0,2 0,-1 0,0 0,1-1,1 7,-1-8,1 0,-1 0,0 0,1 0,0 0,0 0,0 0,0-1,0 1,0-1,1 1,-1-1,1 0,0 0,0 0,0 0,-1-1,7 3,2 0,0 0,0-2,1 1,-1-1,1-1,16 0,-20 0,-1-1,0-1,0 0,0 0,0 0,0 0,0-1,0-1,0 1,0-1,8-5,-10 3,0 0,-1 0,0 0,0-1,-1 1,0-1,0 0,0 0,0 0,-1-1,0 1,0-1,0-6,11-29,-6 25,-2 0,0 0,-1 0,-1-1,0 0,-1 1,-1-1,-1 0,-1 0,-2-17,2 33,1 0,0 0,0 0,-1 0,1 0,0 0,0 0,1 0,-1 0,0 0,1 0,-1 0,1 0,0 0,0 0,-1 0,1 1,0-1,1 0,-1 1,0-1,0 0,1 1,-1 0,2-2,0 2,-1 0,1 0,-1 0,0 1,1-1,0 1,-1-1,1 1,-1 0,1 0,-1 0,1 0,-1 1,1-1,0 1,-1-1,0 1,1 0,3 2,5 3,0 0,0 1,0 1,-1 0,0 0,15 17,15 13,-25-26,0 0,-1 1,15 19,-25-26,0 0,0 0,-1 0,1 0,-2 0,1 1,-1-1,0 1,0-1,0 1,-1 0,0 9,0-8,-1-1,0 1,-1 0,0-1,0 1,0 0,-1-1,0 0,-1 1,-5 10,5-13,0 0,0-1,-1 1,1-1,-1 1,0-1,0 0,-1-1,1 1,-1-1,0 0,0 0,0 0,0-1,-7 2,-3 1,-1-2,0 0,0 0,-23-1,-21 4,44-4,-7 3,-1-2,1-1,-44-1,61-1,0-1,0 0,0 0,0-1,0 0,0 0,0 0,0 0,1-1,-1 0,1 0,0-1,0 0,0 0,0 0,1 0,0 0,0-1,-6-8,5 4,0-1,0-1,0 1,2-1,-1 0,-3-22,6 29,1-1,-1 0,1 0,0 0,1 0,-1 0,1 0,1-6,-1 9,0 0,0 0,0 0,-1 0,2 0,-1 1,0-1,0 0,1 1,-1-1,0 1,1-1,0 1,-1-1,1 1,0 0,0 0,0 0,3-1,-2 1,0 1,0-1,0 1,0-1,0 1,0 0,0 1,0-1,0 0,0 1,0 0,0-1,0 1,0 0,0 1,3 1,47 31,-20-12,23 7,1-2,2-3,118 33,-174-56,1 0,-1 0,1 0,-1-1,1 1,-1-1,1 0,-1 0,1 0,-1-1,1 1,-1-1,1 0,-1 0,5-1,-6 0,0 0,0 0,0 0,0 0,0 0,0 0,0-1,-1 1,1-1,-1 1,0-1,0 1,0-1,0 0,0 1,0-1,-1 0,1 0,-1-4,1-2,0-1,-1 1,0 0,0 0,-1 0,0 0,-1 0,0 0,0 0,-1 0,0 1,-1-1,0 1,0 0,-1 0,1 0,-2 1,1 0,-1 0,0 0,-1 1,-8-8,-4-3,-30-37,36 38,-1 1,0 0,-31-24,23 23,-10-7,-51-27,74 45,0 0,-1 1,0 0,0 1,0 0,0 1,0 0,0 1,0 0,-19 0,23 2,0 0,0 1,0 0,1 0,-1 0,1 1,-1 0,1 0,0 0,0 0,0 1,1 0,-1 0,1 0,0 1,0-1,0 1,1 0,0 0,0 0,0 1,-4 11,1-2,1 1,0 0,1 0,0 0,2 1,0 0,0 19,2 23,5 150,-5-205,1-1,-1 1,1 0,0 0,0 0,1-1,-1 1,1 0,0-1,-1 1,1-1,1 0,-1 0,1 1,-1-2,1 1,3 3,-1-2,1-1,-1 0,0 0,1 0,0-1,0 1,-1-1,1-1,1 1,7 0,-4-1,1 0,0-1,0 0,0-1,0 0,0 0,-1-1,1-1,0 0,-1-1,0 1,15-9,-6-1,-1 0,0-2,-1 0,0-1,-1 0,-1-2,-1 0,0 0,20-39,18-48,-47 93,0-1,-1 0,-1 0,0 0,-1-1,2-20,-4 31,-1 0,1 0,0-1,-1 1,1 0,-1 0,0 0,0 0,-1 0,1 0,0 0,-1 0,0 0,0 1,0-1,0 1,0-1,0 1,0 0,-1 0,0 0,1 0,-1 0,0 0,0 1,0-1,0 1,-3-1,-5-1,1 0,-1 0,0 2,0-1,0 1,-20 1,89 3,74 13,-28-3,-91-12,3 0,-1 1,1 1,29 9,-42-11,0 0,1 0,-1 1,0-1,0 1,0 0,0 0,0 0,-1 1,1-1,-1 1,1-1,-1 1,0 0,0 0,0 0,0 0,-1 0,1 0,-1 0,0 1,0-1,1 5,0 2,-1 0,0 0,-1 1,0-1,-1 0,0 0,0 0,-1 0,-1 0,1 0,-2 0,1-1,-7 11,1-4,-1 0,0-1,-2-1,0 0,0 0,-21 16,-4 4,-46 39,73-66,0 0,0 0,-1-1,0 0,0-1,-18 6,28-10,-1-1,1 1,0-1,-1 1,1-1,0 1,-1-1,1 0,0 0,-1 0,1 0,-1 0,1 0,0 0,-1 0,1-1,0 1,-1-1,1 1,0-1,-1 1,1-1,0 1,0-1,0 0,-1 0,1 0,0 0,0 0,0 0,1 0,-1 0,0 0,0 0,0 0,1-1,-1 1,0-3,0 1,1-1,0 1,-1-1,1 1,1-1,-1 1,0 0,1-1,0 1,0-1,0 1,0 0,0 0,4-6,39-62,-29 51,-2-1,-1 0,0-1,-1 0,-2-1,14-47,-18 43,2-43,-6 62,-1 0,0-1,0 1,-1-1,-1 1,1 0,-1 0,0 0,-5-12,-3 8,1 0,-2 0,1 1,-2 0,1 0,-2 2,-17-12,5 2,14 10,-13-9,-47-28,62 41,-1 0,0 1,0 0,-1 1,1 0,0 1,-1 0,-18 0,-22 0,-61 7,107-3,-1-1,1 1,0 0,0 0,0 0,0 1,0-1,0 1,1 0,-1 1,1-1,0 1,0 0,0 0,1 0,0 1,-1-1,1 1,-2 5,-3 4,1 0,1 1,0-1,1 2,-4 19,3-2,3 0,0 1,2-1,2 1,5 34,-5-61,1 0,0 1,1-2,0 1,0 0,0-1,1 1,-1-1,2 0,5 7,11 11,24 22,-30-32,-4-3,0-1,0 0,1 0,23 13,-30-20,0-1,1 0,-1 0,0-1,0 0,1 1,-1-2,1 1,-1-1,1 0,-1 0,1 0,-1-1,1 0,-1 0,9-3,-5 1,-1 0,0-1,0 0,0 0,0-1,-1 0,1-1,-1 1,-1-1,1 0,-1-1,0 0,0 0,-1 0,0-1,0 0,-1 0,0 0,0 0,-1 0,0-1,1-9,-3 15,0 0,0-1,1 1,-1 0,0 0,1 0,0 0,0 0,0 1,0-1,0 0,1 1,-1 0,1-1,-1 1,1 0,0 0,0 1,0-1,0 0,0 1,0 0,1 0,-1 0,0 0,1 0,-1 1,6-1,9 1,0 0,0 1,0 0,22 6,-18-3,160 15,-141-18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48:14.2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460 2,'-79'-1,"-88"3,160-1,-1 0,1 0,0 1,-1 0,1 1,0 0,0 0,1 0,-1 1,1 0,-1 0,1 0,0 1,1 0,-7 7,-4 7,2 1,0 0,-15 28,21-34,5-9,0 1,1-1,-1 0,1 1,1 0,-1 0,1-1,0 1,0 0,0 0,1 0,0 0,0 0,1 0,0 0,1 6,-1-8,1 0,-1 0,1 0,0 0,0 0,0-1,1 1,-1-1,1 0,0 1,0-1,0 0,0-1,0 1,1-1,-1 1,1-1,0 0,0 0,-1-1,1 1,0-1,6 2,21 1,-1-1,1-1,0-2,-1-1,35-6,-62 7,0-1,0 0,0 0,0 0,-1 0,1 0,0-1,-1 1,1-1,-1 0,1 0,-1 0,0 0,1 0,-1 0,-1-1,1 1,0-1,0 1,-1-1,0 0,1 0,-1 1,0-1,0 0,0-4,0 4,-1 1,1-1,-1 1,1-1,-1 1,0-1,0 1,0-1,-1 1,1-1,-1 1,1-1,-1 1,0-1,0 1,0 0,0 0,0-1,0 1,-1 0,1 0,-1 0,0 0,1 0,-1 1,0-1,0 0,0 1,0 0,0-1,-4 0,5 1,0 0,0 1,0-1,-1 1,1 0,0-1,0 1,0 0,-1 0,1 0,0 0,0 0,-1 0,1 0,0 0,0 0,-2 1,2 0,1-1,-1 0,1 1,0-1,-1 1,1-1,0 0,-1 1,1-1,0 1,-1-1,1 1,0-1,0 1,0 0,0-1,-1 1,1-1,0 1,0-1,0 1,0-1,0 1,0 0,0-1,1 1,-1 2,1-1,0 1,0-1,-1 0,2 1,-1-1,0 0,0 0,1 0,-1 0,1 0,0 0,-1 0,1 0,4 2,1 0,0-1,0 0,0 0,1-1,-1 0,1 0,0-1,-1 0,1 0,0 0,9-2,-14 1,-1 0,1 0,-1 0,1 0,-1-1,1 1,-1-1,0 1,1-1,-1 0,0 0,1 0,-1-1,0 1,0 0,0-1,0 1,0-1,-1 0,1 0,0 1,-1-1,1 0,-1 0,0-1,1 1,-1 0,0 0,0-1,-1 1,1 0,0-1,-1 1,0-1,1 1,-1-1,0 1,-1-3,-1-13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49:07.1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307 225,'1'6,"-1"0,0 0,1 0,0 0,1 0,-1 0,1-1,0 1,5 8,-6-11,1-1,-1 0,1 0,-1 0,1 0,0 0,0 0,0 0,0-1,0 1,0-1,0 1,0-1,1 0,-1 0,0 0,1 0,-1 0,1-1,-1 1,1-1,0 1,-1-1,5 0,-5-1,0 1,-1 0,1-1,0 0,0 1,0-1,-1 0,1 0,-1 0,1 0,0 0,-1 0,1 0,-1-1,0 1,0 0,1-1,-1 1,0-1,0 0,0 1,0-1,-1 0,1 0,0 1,-1-1,1 0,-1 0,0 0,0 0,1 1,-1-1,0 0,-1 0,1-2,0-4,-1-1,1 1,-2 0,1-1,-1 1,-5-13,5 15,-1 0,0 0,-1 0,1 0,-1 1,0-1,-1 1,1 0,-1 0,0 1,0-1,-1 1,-7-4,9 5,0 1,-1 0,1 1,-1-1,1 1,-1 0,1 0,-1 1,0-1,1 1,-1 0,0 0,1 1,-1-1,0 1,1 0,-1 0,1 0,-1 1,-5 2,5 0,0-1,0 1,0 0,1 0,-1 0,1 0,0 1,0 0,1 0,-1 0,1 0,0 0,1 1,-1 0,1-1,0 1,0 0,1 0,0 0,0 0,0 9,0-11,1 1,0 0,0-1,0 1,0-1,1 1,-1-1,1 1,1-1,-1 1,0-1,1 0,0 0,0 0,0 0,1 0,0 0,-1 0,1-1,0 1,0-1,1 0,-1 0,1 0,0-1,0 1,-1-1,9 4,-6-4,-1 0,1-1,0 1,0-1,0-1,0 1,0-1,0 0,0 0,0 0,0-1,0 0,0 0,0-1,0 0,-1 0,1 0,-1-1,11-5,-11 3,0 1,0-1,0 1,-1-1,0 0,0-1,0 1,-1-1,0 0,0 0,0 0,0 0,-1 0,0-1,-1 1,0-1,2-12,-2 5,0 0,-1 0,-1 0,0 0,-1 0,0 0,-9-26,10 35,-1 0,0 0,-1 0,1 1,-1-1,0 0,0 1,0 0,-1 0,1 0,-1 0,0 0,0 1,-1 0,1 0,-1 0,1 0,-1 1,0-1,0 1,0 1,0-1,-8-1,-14 1,0 0,0 2,-27 3,-4 0,54-4,0 1,0 0,-1 1,1-1,0 1,0 0,0 0,0 0,0 0,0 1,0 0,1-1,-1 1,0 1,1-1,0 0,-1 1,1 0,0 0,0 0,1 0,-1 0,1 1,-1-1,1 1,0-1,0 1,1 0,-1 0,1 0,0 0,-1 4,-3 21,1 0,1 0,2 1,5 54,-1-7,-3-66,0-1,1 1,0 0,1-1,0 0,0 1,5 10,-5-16,1-1,-1 1,1-1,0 0,0 0,0 0,1 0,-1 0,1-1,0 0,0 1,0-1,0-1,0 1,1-1,-1 0,7 2,101 30,-7-3,-87-26,1 1,0-2,0-1,0 0,0-1,1-1,-1-1,20-2,-34 0,-1 1,1-1,0 0,0 0,-1 0,1-1,-1 1,0-1,0 0,0-1,0 1,0-1,-1 1,1-1,-1 0,0 0,0-1,-1 1,1-1,-1 1,2-6,1-1,-1 0,0 0,-1 0,0 0,-1-1,0 1,-1 0,0-17,-1 20,-1-1,-1 1,0 0,0 0,0 0,-1 0,0 0,-1 0,0 1,0-1,-1 1,1 0,-8-7,-7-6,0 1,-40-28,-13-14,64 54,0 0,0 0,-1 1,1 0,-1 1,0 0,-1 0,0 1,1 0,-20-5,23 8,-1 0,1 0,0 1,0 0,-1 0,1 0,0 1,0 0,-1 0,1 0,0 1,0 0,0 0,1 1,-1-1,1 1,-1 1,1-1,-8 7,7-4,1-1,0 1,0 0,0 0,1 1,0-1,1 1,-1 0,1 0,0 1,1-1,0 0,0 1,-1 9,0 11,1 1,3 42,-1-40,0-26,0 0,1 0,-1 0,1-1,0 1,0 0,0 0,1-1,2 7,-2-9,-1 1,1-1,0 1,1-1,-1 0,0 0,0 0,1 0,-1-1,1 1,0-1,-1 1,1-1,0 0,5 2,4 1,1 0,-1-1,0-1,1 0,22 1,-31-3,-1 0,1-1,0 1,-1-1,1 0,0 0,-1 0,1-1,-1 0,1 1,-1-1,0 0,0 0,0-1,0 1,0-1,-1 1,1-1,-1 0,1 0,-1 0,0 0,3-6,-1-1,-1 1,1 0,-1-1,-1 0,0 0,-1 1,1-19,-1 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49:23.4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102 179,'13'12,"-11"-11,-1-1,1 1,-1 0,0 0,0 0,1 1,-1-1,0 0,0 0,0 1,0-1,0 0,-1 1,1-1,0 1,-1-1,1 1,-1 0,1-1,-1 1,0-1,1 1,-1 0,0-1,0 1,0 0,-1 2,0-2,1-1,0 1,0 0,-1-1,1 1,0 0,0-1,1 1,-1 0,0 0,0-1,1 1,-1-1,1 1,0 0,-1-1,1 1,0-1,1 2,-2-3,1 0,-1 0,0 0,1 0,-1-1,0 1,0 0,1 0,-1 0,0-1,0 1,0 0,1 0,-1-1,0 1,0 0,0 0,1-1,-1 1,0 0,0-1,0 1,0 0,0-1,0 1,0 0,0-1,0 1,0 0,0-1,0 1,0 0,0-1,0 1,0 0,0-1,0 1,-1 0,1 0,0-1,0 1,0-1,-3-17,1 15,0-1,0 0,0 1,0 0,-1-1,1 1,-1 0,0 0,0 0,0 1,0-1,0 1,0 0,-1-1,1 2,-1-1,-5-2,6 3,0-1,0 1,0 1,0-1,0 0,0 1,0-1,0 1,0 0,0 0,0 0,0 0,0 1,0-1,0 1,0-1,0 1,0 0,1 1,-1-1,0 0,0 1,-3 2,5-2,0-1,-1 1,1 0,0-1,0 1,1 0,-1 0,0-1,0 1,1 0,-1 0,1 0,0 0,0 0,0 0,0 0,0 0,0 0,0 0,0 0,1 0,-1 0,1-1,-1 1,1 0,0 0,0 0,0-1,2 4,1 2,1 0,0 0,0-1,0 1,10 7,-8-8,0-1,1 0,-1 0,1 0,0-1,1-1,-1 1,0-1,1-1,0 1,0-1,0-1,0 0,0 0,0-1,0 0,0-1,0 1,0-2,0 1,0-1,10-5,-15 5,-1 0,0 0,0-1,0 1,-1-1,1 0,-1 0,1 0,-1 0,0 0,0 0,0-1,-1 1,1-1,-1 1,0-1,0 0,0 0,0 1,-1-1,1-5,-1 6,0 0,1 0,-1 0,0 0,-1-1,1 1,-1 0,1 0,-1 0,0 0,0 0,0 0,-1 0,1 0,-1 0,1 1,-1-1,0 0,0 1,0 0,0-1,-1 1,1 0,-1 0,-3-2,-6-1,-13-8,25 12,-1 1,1-1,-1 0,1 0,-1 1,1-1,0 0,-1 0,1 0,0 0,0 1,0-1,-1 0,1 0,0 0,0 0,0 0,0 0,1 0,-1 0,0 1,0-1,0 0,1 0,-1 0,1 0,-1 1,0-1,1 0,0-1,9-12,0 0,0 1,19-17,-2 1,8-11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49:28.54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136 231,'0'-7,"-1"1,0 0,-1 1,0-1,1 0,-2 0,1 1,-1-1,0 1,0 0,0 0,-5-6,5 7,0 1,0-1,0 1,0 0,0 0,-1 0,1 0,-1 0,0 1,0 0,0 0,0 0,0 0,-1 1,1-1,-7 0,9 2,1 0,-1 0,1 0,0 0,-1 0,1 1,-1-1,1 1,0-1,-1 1,1-1,0 1,0 0,-1-1,1 1,0 0,0 0,0 0,0 0,0 0,0 0,0 0,0 1,1-1,-1 0,0 0,1 1,-1-1,1 0,-1 1,1-1,0 0,-1 1,1-1,0 1,0-1,0 1,0-1,0 0,1 3,-1 2,1 0,0-1,0 1,0 0,0-1,1 1,0-1,5 10,-3-10,1 0,-1 0,1-1,0 0,0 0,0 0,0 0,1-1,0 0,0 0,-1 0,2-1,-1 0,0 0,0-1,1 1,-1-1,0-1,8 1,1-1,0 1,0-2,0 0,0-1,-1 0,1-1,18-7,-29 9,0-1,-1 0,1 0,-1-1,1 1,-1-1,0 0,0 0,0 0,0 0,-1 0,1 0,-1-1,0 1,0-1,0 0,0 0,-1 0,1 0,-1 0,0 0,-1 0,1 0,0 0,-1-7,0 7,0 0,0 1,0-1,-1 0,0 0,1 1,-1-1,-1 1,1-1,0 1,-1-1,0 1,1 0,-1 0,-1 0,1 0,0 0,-1 0,1 0,-1 1,0-1,0 1,0 0,0 0,0 0,-1 0,1 1,-7-3,-122-23,131 27,0 0,1 0,-1 0,0 0,0 0,1 0,-1 0,0 0,1-1,-1 1,0 0,1-1,-1 1,0 0,1-1,-1 1,1 0,-1-1,1 1,-1-1,1 1,-1-1,1 0,-1 1,1-1,-1 1,1-1,0 0,0 1,-1-1,1 0,0 1,0-1,0 0,0 0,-1 1,1-1,0 0,0 1,1-1,-1 0,0 0,0 1,0-1,0 0,1 1,-1-1,0 0,0 1,1-1,-1 0,1 1,-1-1,1 1,-1-1,1 1,-1-1,1 1,-1-1,1 0,14-10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49:49.7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1 359,'0'2,"1"0,-1 1,1-2,-1 1,1 0,0 0,0 0,0 0,0 0,0-1,1 1,-1 0,0-1,1 1,-1-1,1 0,0 1,-1-1,1 0,2 1,42 21,-38-19,52 24,99 40,-135-60,-1-1,1-1,0-1,1-1,24 0,-44-3,0-1,0 0,1-1,-1 1,0-1,0 0,0 0,0-1,0 1,0-1,0 0,-1-1,1 1,-1-1,1 0,-1 0,0 0,6-6,-6 3,1 0,-1 0,-1 0,1-1,-1 1,0-1,-1 0,0 0,0 0,0 0,-1 0,2-14,-2-2,-1 1,0-1,-2 0,-5-23,5 31,-2 1,1 0,-2 1,0-1,-1 1,0 0,-12-18,15 27,0 1,0-1,0 1,-1 0,1 0,-1 0,0 0,0 1,0 0,0-1,0 1,-1 1,1-1,-6-1,-7-1,-1 1,-26-1,-15-3,53 5,-1 1,1 0,-1 0,0 0,1 1,-1 0,-9 1,13 0,-1 0,1 0,0 1,0-1,0 1,0 0,0 0,0 0,0 0,0 1,1-1,-1 1,1-1,0 1,-4 6,1-3,1 0,0 1,1 0,-1-1,1 1,0 0,1 1,0-1,0 0,0 1,1-1,0 1,1 9,0-11,1 0,0 0,1 0,-1 0,1 0,0-1,1 1,-1 0,1-1,0 0,1 1,-1-1,1-1,0 1,0 0,10 7,-1-1,7 7,40 27,-52-40,1 0,-1-1,1 0,0-1,-1 0,2 0,-1-1,18 3,50 6,-49-6,54 2,-79-7,-1 0,0 0,1 0,-1 0,0-1,0 1,1-1,-1 0,0 1,0-1,0 0,0 0,0-1,0 1,0 0,0-1,-1 1,1-1,0 1,1-3,-1 0,0 1,0-1,0 0,-1 1,1-1,-1 0,0 0,0 0,-1 0,1-7,-1-3,0 0,-1 0,-1 0,0 1,-8-25,7 29,2 2,-1 1,0-1,0 0,-1 1,0 0,0 0,-1 0,0 0,0 0,0 1,0-1,-8-6,-38-23,40 29,0 0,1-1,0 0,0 0,1-1,-9-10,11 10,-1 1,-1-1,1 1,-1 0,0 1,-1 0,0 0,0 1,0 0,-13-5,7 5,1 0,-1 1,0 1,0 0,0 1,-22 0,27 2,0 0,0 0,0 1,0 1,0 0,0 0,0 1,0 0,1 1,-17 9,20-10,1 1,0 0,1 0,-1 0,1 1,0-1,0 1,0 0,0 0,1 1,0-1,0 1,1 0,0-1,-1 1,2 0,-1 0,-1 12,1-2,1 0,0 0,1 0,1 1,0-1,1 0,7 23,-8-34,0 1,1-1,0 0,0 0,1 0,-1 0,1 0,0 0,0-1,1 0,0 1,-1-1,1 0,1-1,-1 1,0-1,1 0,0 0,-1 0,1-1,0 1,1-1,-1 0,0-1,6 2,16-1,0 0,0-2,0 0,29-6,-54 6,-1 0,0 0,1 0,-1-1,0 1,0 0,1-1,-1 1,0-1,0 0,0 1,0-1,0 0,0 0,0 1,0-1,0 0,0 0,0 0,0 0,-1 0,1 0,0 0,-1-1,1 0,0-1,0 0,-1 0,0 0,1 1,-1-1,0 0,-1 0,1 0,0 0,-1 0,-1-3,0-2,-1-1,0 1,-1 0,0 0,-1 0,1 1,-8-9,7 11,-1 0,0 0,0 0,0 1,-1 0,0 0,0 0,-10-3,-62-18,62 21,8 1,0 0,0 1,-1 1,1-1,-1 2,1-1,-1 1,-13 2,20-1,0 0,0 0,0 0,0 0,0 0,0 1,0-1,1 1,-1 0,0 0,1 0,-1 0,1 0,0 1,0-1,0 1,0-1,0 1,1 0,-1 0,1 0,0 0,0 0,0 0,0 0,0 0,0 0,1 5,-2-1,1 1,1-1,0 1,0 0,0-1,1 1,0-1,3 12,3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49:55.29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444 311,'-7'-1,"0"-1,0 1,0-1,1 0,-1-1,1 0,-13-6,-21-9,36 17,0 0,1 0,-1 0,0 1,0-1,0 1,0 0,0 0,0 1,0-1,0 1,0 0,0 0,-5 2,7-2,1 0,0-1,0 1,0 0,0 0,0 0,0 0,0 0,0 0,0 0,0 0,1 0,-1 0,0 1,1-1,-1 0,0 3,1-2,0 1,-1-1,1 0,0 1,1-1,-1 1,0-1,1 0,-1 1,1-1,0 0,0 1,1 2,4 5,0 0,0 0,1 0,0-1,1 0,0 0,0-1,1 0,0 0,16 10,-10-9,2 0,-1 0,1-2,0 0,1-1,19 4,-34-9,1 0,-1 0,0-1,1 0,-1 1,1-1,-1-1,1 1,-1 0,1-1,-1 0,1 1,-1-2,0 1,1 0,3-3,-5 3,0-1,-1 1,1-1,0 0,-1 0,0 1,1-1,-1 0,0 0,0 0,0-1,0 1,0 0,-1 0,1 0,-1-1,1 1,-1 0,0 0,0-1,0 1,0 0,0-1,-1 1,1 0,-1-3,-3-6,0 1,-1 0,0-1,-1 1,1 1,-2-1,0 1,0 1,-15-16,-7-8,19 19,-1 0,-1 2,0-1,-1 1,-25-16,-23-18,37 27,-35-21,50 34,-1 0,0 0,0 1,0 1,0 0,-1 0,-16-1,18 3,-1 0,1 1,-1 0,1 0,-1 1,-14 4,21-5,0 1,0 0,0 1,1-1,-1 0,0 1,0-1,1 1,-1 0,1 0,0 0,-1 0,1 1,0-1,0 0,1 1,-1 0,0-1,1 1,-1 0,1 0,0 0,-1 4,-1 5,1-1,1 1,0 0,0 0,1-1,1 1,0 0,0-1,1 1,1 0,0-1,1 0,0 0,0 0,1 0,1-1,-1 0,2 0,0 0,9 10,1-1,1-1,1-1,1-1,0 0,1-2,0 0,1-1,32 13,-19-10,-10-4,0-1,1-1,33 7,-51-15,-1 0,0-1,1-1,-1 1,1-1,-1 0,1-1,-1 0,1 0,-1 0,1-1,-1 0,0-1,0 0,0 0,11-7,-7 3,-3 2,-1 0,0 0,13-13,-17 15,-1 0,0 0,1-1,-1 1,-1-1,1 1,0-1,-1 0,0 0,0 1,0-1,0-4,12-127,-12 129,0 1,0-1,-1 0,0 1,0-1,0 0,0 1,-1-1,0 1,0-1,-1 1,1-1,-1 1,0 0,-1 0,1 0,-1 0,0 0,0 0,-1 1,1 0,-1-1,0 1,0 1,-1-1,1 0,-10-4,-12-12,-39-23,28 15,31 23,0-1,-1 2,1-1,-1 1,-11-6,-37-10,24 8,-32-15,45 17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50:00.6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358 192,'1'8,"0"0,0-1,1 1,0 0,0-1,1 1,0-1,0 0,0 0,1 0,1 0,-1-1,1 0,0 1,0-2,9 9,-3-4,1 0,1-1,-1 0,1-1,1 0,-1-1,24 8,-33-14,0 0,-1 0,1 0,0 0,0-1,0 0,0 0,0 0,0 0,0-1,0 1,0-1,5-2,-7 3,-1-1,0 0,1 1,-1-1,0 0,0 0,0 0,0 0,0 0,0 0,0 0,0-1,0 1,-1 0,1 0,0-1,-1 1,1 0,-1-1,1 1,-1 0,0-1,0 1,1-1,-1 1,0-1,0 1,-1-1,1 1,0 0,0-1,-1 1,1-1,-1 1,1 0,-1-1,1 1,-1 0,0 0,-1-2,0-2,-1 0,0 0,0 1,-1-1,1 1,-1 0,0 0,0 0,-1 0,1 1,-1-1,1 1,-1 0,0 1,-1-1,1 1,0 0,0 0,-1 1,-10-2,-9 0,0 1,1 1,-41 4,19 0,22-3,13 0,-1 0,0 0,0 2,-22 4,31-5,-1 0,1 1,0-1,0 1,0 0,0-1,0 1,0 1,0-1,1 0,-1 1,1-1,0 1,0 0,0 0,0 0,0 0,0 0,1 0,0 0,-2 5,-1 13,0 1,2-1,0 1,1 0,2 0,2 22,0 21,-3-60,0 0,0 0,1 0,-1-1,1 1,0 0,1-1,-1 1,1 0,0-1,0 0,0 1,1-1,-1 0,1 0,0 0,0-1,1 1,-1-1,1 0,-1 0,1 0,0 0,0 0,9 3,6 4,1-1,-1-1,1 0,1-2,-1 0,40 4,1 0,-24-3,58 2,-82-8,0 0,23 7,16 1,-50-8,0-1,0-1,0 1,0 0,0-1,0 1,0-1,0 1,0-1,0 0,0 0,0 0,0 0,-1 0,1 0,0 0,-1-1,1 1,-1-1,1 1,-1-1,0 0,0 1,0-1,0 0,0 0,0 0,0 0,-1 0,1 0,0 0,-1 0,0 0,1-4,1-9,-1-1,-1 0,-2-25,1 22,1-99,1 68,-1 0,-3 0,-2 0,-12-51,14 92,1 0,-2 0,1 0,-1 1,0-1,-6-7,7 11,0 1,-1 0,0 0,0 0,0 1,0-1,0 1,-1 0,1 0,-1 1,-9-5,-7-1,0 0,0 1,-1 1,0 1,0 1,-40-2,40 6,-7-1,0 2,0 0,-30 7,51-7,0 1,1 0,-1 1,0 0,1 0,0 0,0 1,0 0,0 1,0-1,1 1,0 0,0 1,1 0,-10 11,9-7,0 1,1-1,0 1,0 0,1 0,1 1,0-1,0 1,-1 21,2 9,5 61,0-21,-3-73,1 0,0 1,0-1,1 0,0 0,1 0,0 0,7 15,-6-18,-3-11,-4-10,-76-124,69 118,1 0,1-1,0 0,2 0,1-1,0 0,-2-44,6 28,0 18,0 1,2-1,0 0,1 1,1-1,6-22,-2 32,-3 13,-4 21,-15 56,3-25,2 1,-3 95,12-116,1-9,0 0,6 42,-4-60,-1 1,1-1,0 0,1 0,0 0,0 0,1-1,-1 1,2-1,-1 0,0 0,1 0,8 7,7 3,1 0,1-1,0-1,1-2,26 12,8-1,60 16,-80-29,-5-3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9-05T18:50:12.27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274 486,'6'153,"-3"-132,0 0,2 0,0-1,1 0,12 25,-7-16,0 1,10 57,8 22,34 101,-56-161,-2 0,-2 0,-5 82,-1-26,4-36,-2 79,-12-81,8-50,2 0,-2 20,-1-6,6-31,0 0,0 0,0 0,0 1,-1-1,1 0,0 0,0 0,0 1,0-1,0 0,0 0,-1 0,1 0,0 1,0-1,0 0,-1 0,1 0,0 0,0 0,0 0,-1 0,1 0,0 1,0-1,-1 0,1 0,0 0,0 0,-1 0,1 0,0 0,0 0,0 0,-1-1,-10-13,3-6,1-1,0 0,2 0,-4-26,1 7,2-1,2 0,0-76,1-4,-2 78,-20-76,-20-17,40 121,-2 0,0 1,0-1,-1 2,-16-21,12 24,6 14,5-2,1 0,0 0,-1 0,1 0,0 0,0 0,0 0,0 0,1 0,-1-1,1 4,57 145,-37-104,20 70,-19-41,16 74,-28-92,-3-27,3 56,-10-75,0 1,0-1,-2 0,1 0,-1 0,-1 0,0 0,-8 17,-20 33,27-56,1 0,0 0,-1-1,0 1,0-1,-1 0,1 0,-1-1,-7 5,12-7,-1-1,0 1,0-1,0 0,0 1,0-1,0 0,0 0,0 1,1-1,-1 0,0 0,0 0,0 0,0-1,0 1,0 0,0 0,0 0,0-1,0 1,0 0,0-1,0 1,1-1,-1 1,0-1,0 0,1 1,-1-1,0 0,1 1,-1-1,0 0,1 0,-1 1,1-1,0 0,-1 0,1 0,-1 0,1 0,0 0,0 0,0 0,-1-2,0-5,-1-1,1 0,0-16,1 22,0-62,0 8,-7-57,-3 50,-30-105,16 51,19 84,-2 0,-16-50,18 67,0-1,2 1,0-1,-1-27,3 27,-1-1,0 0,-2 1,-6-21,8 34,-26-74,-30-135,31 84,29 190,-3-30,6 39,43 177,-29-163,-13-38,-1 1,-2-1,-6 73,1-28,3-55,2-1,1 1,1-1,2 0,16 46,-10-35,-2 1,7 57,-14-79,2-1,1 0,1 0,15 32,0-2,-17-39,1-1,0-1,1 1,0-1,1-1,0 1,1-1,1-1,-1 0,2-1,19 14,2-2,2-2,0 0,40 13,-49-24,0-1,1-1,0-1,40 1,-1 1,-51-5,73 8,-77-10,0 1,0-2,0 0,-1 0,20-5,-26 4,0 0,0 0,0 0,-1-1,1 1,-1-1,1 0,-1 0,0 0,0-1,-1 1,1-1,-1 1,0-1,1 0,-2 0,1 0,0 0,-1 0,0 0,2-9,0-7,0 0,-1 0,0-25,-5-713,3 743,-1 0,0 0,-2 1,1-1,-2 0,0 1,-1 0,0 0,-1 0,-14-24,-113-198,123 215,0-1,2 0,1 0,0-1,2 0,-5-44,5-143,6 140,16 129,43 184,-53-216,1-1,18 38,-17-44,-1 0,-1 0,0 0,-2 1,5 26,33 198,-29-175,-3 1,2 81,-11-118,-2-1,-2 0,0 0,-13 53,15-85,0 1,0 0,-1 0,1 0,-1 0,0-1,0 1,1 0,-1-1,0 1,0 0,0-1,-1 1,1-1,0 0,-1 1,1-1,-1 0,1 0,-1 0,1 0,-4 2,3-3,0 0,-1 0,1-1,0 1,0 0,-1-1,1 1,0-1,0 0,0 1,0-1,0 0,0 0,0-1,0 1,0 0,1-1,-1 1,-2-3,-8-8,0 0,1-1,0 0,1-1,1-1,0 1,-8-19,2 0,2 0,-13-49,11-27,14 107,3 15,1 0,0 0,1 0,0 0,1-1,11 21,-16-33,0 0,1 1,-1-1,0 0,0 0,0 0,0 1,1-1,-1 0,0 0,0 0,1 0,-1 1,0-1,0 0,1 0,-1 0,0 0,0 0,1 0,-1 0,0 0,1 0,-1 0,0 0,0 0,1 0,-1 0,0 0,1 0,-1 0,0 0,0 0,1 0,-1-1,0 1,0 0,1 0,-1 0,0 0,0-1,0 1,1 0,-1 0,0 0,0-1,0 1,0 0,1 0,-1-1,0 1,0 0,0 0,0-1,0 1,0 0,0 0,0-1,0 1,6-21,-5 18,16-69,-5 24,-2 0,6-69,-2-17,1-36,-16-200,1 370,0 0,0 0,0 0,0 0,0 0,0-1,0 1,0 0,0 0,0 0,0 0,0 0,0 0,0 0,0 0,0-1,0 1,0 0,0 0,0 0,0 0,0 0,0 0,0 0,0 0,1 0,-1 0,0 0,0-1,0 1,0 0,0 0,0 0,0 0,0 0,0 0,1 0,-1 0,0 0,0 0,0 0,0 0,0 0,0 0,0 0,0 0,1 0,-1 0,0 0,0 0,0 0,0 0,0 0,0 0,0 0,0 1,0-1,0 0,1 0,-1 0,0 0,0 0,0 0,0 0,0 0,10 10,8 15,-4 7,18 62,4 9,-36-102,1 1,-1-1,1 0,-1 0,1 0,0 0,-1 1,1-1,0 0,0 0,-1 0,1 0,0-1,0 1,2 1,-2-2,-1 0,0 0,1 0,-1 0,0-1,1 1,-1 0,1 0,-1-1,0 1,0 0,1 0,-1-1,0 1,1 0,-1-1,0 1,0 0,0-1,1 1,-1-1,0 1,0 0,0-1,0 1,0-1,0 1,0 0,0-2,3-44,-6 22,-1 0,-2-1,-11-31,8 27,-9-49,13 59,0 0,-1 1,0-1,-2 1,0 1,-1 0,-1 0,-14-19,-9-21,25 40,-1 1,-1 0,-12-15,9 17,0 2,-23-19,-11-10,31 27,0 1,0 0,-1 1,-1 1,0 0,-32-12,6 5,-83-19,92 26,27 8,-1 0,0 1,0 0,-16-1,22 3,0 0,0 0,0 0,0 1,0 0,0-1,0 1,0 0,0 0,0 1,1-1,-1 1,0-1,1 1,-1 0,1 0,-1 0,-1 3,-23 28,1 1,2 1,1 2,-23 49,9-18,27-49,2 0,0 1,1-1,1 2,1-1,0 1,-2 32,4 14,4 69,2-33,-3-92,0-1,1 0,0 1,0-1,1 0,1 1,0-1,0 0,1-1,0 1,1-1,0 1,0-1,12 14,-3-5,-10-12,1-1,-1 1,1-1,0 1,1-1,-1-1,8 6,6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000F17F0-0424-4938-BB92-6DED8C2030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A24840D0-A2B4-469F-9FCE-F5A5D698ED0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2802841-912A-416E-8E44-961DB9C2726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41363"/>
            <a:ext cx="4946650" cy="37099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0965" name="Rectangle 5">
            <a:extLst>
              <a:ext uri="{FF2B5EF4-FFF2-40B4-BE49-F238E27FC236}">
                <a16:creationId xmlns:a16="http://schemas.microsoft.com/office/drawing/2014/main" id="{80D7DB20-753F-40A5-BF07-EDEDD07CCA2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700588"/>
            <a:ext cx="5394325" cy="44513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40966" name="Rectangle 6">
            <a:extLst>
              <a:ext uri="{FF2B5EF4-FFF2-40B4-BE49-F238E27FC236}">
                <a16:creationId xmlns:a16="http://schemas.microsoft.com/office/drawing/2014/main" id="{5621D896-1FBF-43D1-9F2B-46D3CA6CF56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6413"/>
            <a:ext cx="29225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0967" name="Rectangle 7">
            <a:extLst>
              <a:ext uri="{FF2B5EF4-FFF2-40B4-BE49-F238E27FC236}">
                <a16:creationId xmlns:a16="http://schemas.microsoft.com/office/drawing/2014/main" id="{983F93DC-F7C3-428A-8CA5-FF67554A3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396413"/>
            <a:ext cx="29225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15" tIns="45709" rIns="91415" bIns="4570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481A94F-C568-4731-AF06-CF86055811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51AB96-78CD-4D0C-A417-4817D1C9BF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C9721C-3DE0-4CE1-8867-4BDDA67B8E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4F207F-FC7B-45E4-A609-DE2DBF262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3EC52-BFF5-4636-82AC-35F0A340424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529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BC59B8-E287-4BC0-9455-F10D209D6A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546681-833D-4358-8055-19A84FCB21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672ED2-2098-4356-BEA4-CC211E0563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E7B81-A5F5-41CE-A2CD-E17F3BF312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2993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98860D-6A97-4DD6-B631-5C9F6FCD2C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CCD670-EBAC-4345-B932-B27D111F9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6C38D4-AA63-45F6-9159-57EA3B4095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BCA3DE-8971-4802-8AFA-D5C4527B966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6740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9BA296-FAFD-496E-A2D9-7A835DE9B9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08EB8D-8748-4F3E-95BB-E88180B9A1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B5D73A-7B8E-4354-88DB-A5F00908A9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867405-AF8C-4F69-B3DC-1C71F690860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848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E82218-6D77-4F83-AF15-1FCDC8C6AD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5D5397-3EC8-4831-8BB0-667A82A8CC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5DB1A3-9C66-44BF-8516-BE7F641AF8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623D3-377E-45FD-8F94-9133191B6B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748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E3D3C1-43C6-401D-99E1-BD99312D4B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687DF2-91A8-4205-8230-ECDA850802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7286CC-DD26-4251-A89E-80C10A4304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E2851-AB52-4389-AF80-4979C449416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152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9A82F99-6442-46A3-9ABF-3B78EC284A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5F24AAE-663A-4715-9B86-D32DF403F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5D629DB-4907-4533-AB80-61B690B56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9BCD6-9EB9-4441-804D-986B295732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6778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09EA010-737B-467F-BC3D-17CA6F4B93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82EE6BB-8A41-4778-ADA4-761C84201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6A8926B-9320-4A74-8226-6F8AB85884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607BD-AF5D-485C-B5E3-4CE83BBE0D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072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673CDC0-7CEA-4688-9749-CCF627B466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E792551-391E-4477-913B-863B330C6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B4DC1E9-E846-49D8-8198-228F4C9A8D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958BD-A1C4-4251-A8FD-FE14AA8C6E3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5010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942305-D80F-4050-B694-4973279531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D6964-123B-4683-A554-864C2F70C3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FB43B-70C5-41BC-84EA-88BEC7F860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C6BA7-FB31-4447-9E23-7C7D34C2F3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877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F7921-76A8-436C-8748-2EC16FA20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4BE8B9-4158-4AE9-8BE8-59F623F3BA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1EE58A-6D1B-4D7B-A3B9-821C7C8BE8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65AEC-BFE0-47C2-8275-1FAE500726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4245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E2AF561-56DE-4AFC-995A-68E934640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B7BF60E-811C-4ABA-B6F1-1134D5C309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F440A37-0B20-4F5C-92E9-18DBCBC067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62EBE3-E94F-4A30-B33E-9D38F533F81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49B8482-25F7-4B57-8C0C-B134BF05A9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C2BC9BF-77BA-45B1-9A05-9F349263A6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customXml" Target="../ink/ink5.xml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2.jpe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7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customXml" Target="../ink/ink4.xml"/><Relationship Id="rId24" Type="http://schemas.openxmlformats.org/officeDocument/2006/relationships/image" Target="../media/image13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6.png"/><Relationship Id="rId19" Type="http://schemas.openxmlformats.org/officeDocument/2006/relationships/customXml" Target="../ink/ink8.xml"/><Relationship Id="rId4" Type="http://schemas.openxmlformats.org/officeDocument/2006/relationships/image" Target="../media/image3.jpeg"/><Relationship Id="rId9" Type="http://schemas.openxmlformats.org/officeDocument/2006/relationships/customXml" Target="../ink/ink3.xml"/><Relationship Id="rId14" Type="http://schemas.openxmlformats.org/officeDocument/2006/relationships/image" Target="../media/image8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udenti.upce.cz/predpisy-sdeleni-0#fe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mailto:jmeno.prijmeni@upce.cz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studenti.upce.cz/system/files/zamestnanci-studenti/2024-04/7433/harmonogram-akademickeho-roku-2024-202594519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udenti.upce.cz/sites/default/files/global/2024-09/7433/Studijni%20plany%202024-2025_102525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s://portal.upce.c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tudenti.upce.cz/formulare-zadosti-potvrzeni-fe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duroam.upce.cz/" TargetMode="External"/><Relationship Id="rId5" Type="http://schemas.openxmlformats.org/officeDocument/2006/relationships/hyperlink" Target="https://studenti.upce.cz/" TargetMode="External"/><Relationship Id="rId4" Type="http://schemas.openxmlformats.org/officeDocument/2006/relationships/hyperlink" Target="mailto:st123456@upce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hyperlink" Target="https://www.upce.cz/stravov&#225;n&#237;-studentu" TargetMode="External"/><Relationship Id="rId4" Type="http://schemas.openxmlformats.org/officeDocument/2006/relationships/hyperlink" Target="https://iskam.upce.c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knihovna.upce.cz/uk/poprv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pce.cz/zazemi/karierni-centrum.html" TargetMode="External"/><Relationship Id="rId5" Type="http://schemas.openxmlformats.org/officeDocument/2006/relationships/hyperlink" Target="https://www.upce.cz/poradna-apupa.html" TargetMode="External"/><Relationship Id="rId4" Type="http://schemas.openxmlformats.org/officeDocument/2006/relationships/hyperlink" Target="https://www.upce.cz/centrum-alm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ei.upce.cz/fei/studium/navigator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studenti.upce.cz/studenti/isstag-mobil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studenti.upce.cz/formulare-zadosti-potvrzeni-fei" TargetMode="External"/><Relationship Id="rId4" Type="http://schemas.openxmlformats.org/officeDocument/2006/relationships/hyperlink" Target="https://studenti.upce.cz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i.upce.cz/shared-docs/prukaz-isic" TargetMode="External"/><Relationship Id="rId3" Type="http://schemas.openxmlformats.org/officeDocument/2006/relationships/image" Target="../media/image2.jpeg"/><Relationship Id="rId7" Type="http://schemas.openxmlformats.org/officeDocument/2006/relationships/hyperlink" Target="mailto:netid@upce.cz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tudenti.upce.cz/dalsi/cits.html" TargetMode="External"/><Relationship Id="rId5" Type="http://schemas.openxmlformats.org/officeDocument/2006/relationships/hyperlink" Target="https://nastavheslo.upce.cz/" TargetMode="External"/><Relationship Id="rId10" Type="http://schemas.openxmlformats.org/officeDocument/2006/relationships/image" Target="../media/image19.png"/><Relationship Id="rId4" Type="http://schemas.openxmlformats.org/officeDocument/2006/relationships/hyperlink" Target="https://www.upce.cz/multifaktorova-autentizace" TargetMode="External"/><Relationship Id="rId9" Type="http://schemas.openxmlformats.org/officeDocument/2006/relationships/hyperlink" Target="https://studenti.upce.cz/shared-docs/prukaz-alive-student-up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>
            <a:extLst>
              <a:ext uri="{FF2B5EF4-FFF2-40B4-BE49-F238E27FC236}">
                <a16:creationId xmlns:a16="http://schemas.microsoft.com/office/drawing/2014/main" id="{59257502-3D7B-4075-8CEE-E17822B6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5">
            <a:extLst>
              <a:ext uri="{FF2B5EF4-FFF2-40B4-BE49-F238E27FC236}">
                <a16:creationId xmlns:a16="http://schemas.microsoft.com/office/drawing/2014/main" id="{04F0BEE3-AA84-4624-BA66-5176C3CA7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06">
            <a:extLst>
              <a:ext uri="{FF2B5EF4-FFF2-40B4-BE49-F238E27FC236}">
                <a16:creationId xmlns:a16="http://schemas.microsoft.com/office/drawing/2014/main" id="{57690E41-CF9D-452D-9D76-8187F2F93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0" y="515938"/>
            <a:ext cx="8275638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29F04F5D-A2D6-483A-A772-B81B7A7DF00E}"/>
                  </a:ext>
                </a:extLst>
              </p14:cNvPr>
              <p14:cNvContentPartPr/>
              <p14:nvPr/>
            </p14:nvContentPartPr>
            <p14:xfrm>
              <a:off x="2304244" y="2781228"/>
              <a:ext cx="270720" cy="13032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29F04F5D-A2D6-483A-A772-B81B7A7DF0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86268" y="2745228"/>
                <a:ext cx="306313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Rukopis 4">
                <a:extLst>
                  <a:ext uri="{FF2B5EF4-FFF2-40B4-BE49-F238E27FC236}">
                    <a16:creationId xmlns:a16="http://schemas.microsoft.com/office/drawing/2014/main" id="{532CB852-7D58-4701-B806-76CC9E000AA6}"/>
                  </a:ext>
                </a:extLst>
              </p14:cNvPr>
              <p14:cNvContentPartPr/>
              <p14:nvPr/>
            </p14:nvContentPartPr>
            <p14:xfrm>
              <a:off x="2951164" y="2821188"/>
              <a:ext cx="172800" cy="131040"/>
            </p14:xfrm>
          </p:contentPart>
        </mc:Choice>
        <mc:Fallback xmlns="">
          <p:pic>
            <p:nvPicPr>
              <p:cNvPr id="5" name="Rukopis 4">
                <a:extLst>
                  <a:ext uri="{FF2B5EF4-FFF2-40B4-BE49-F238E27FC236}">
                    <a16:creationId xmlns:a16="http://schemas.microsoft.com/office/drawing/2014/main" id="{532CB852-7D58-4701-B806-76CC9E000AA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3164" y="2785188"/>
                <a:ext cx="20844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01EEE420-364C-4ADC-9702-FA9BF58F99A0}"/>
                  </a:ext>
                </a:extLst>
              </p14:cNvPr>
              <p14:cNvContentPartPr/>
              <p14:nvPr/>
            </p14:nvContentPartPr>
            <p14:xfrm>
              <a:off x="7902604" y="4883988"/>
              <a:ext cx="219600" cy="22032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01EEE420-364C-4ADC-9702-FA9BF58F99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84604" y="4847988"/>
                <a:ext cx="25524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AE450024-F705-4832-8B69-858405EEC580}"/>
                  </a:ext>
                </a:extLst>
              </p14:cNvPr>
              <p14:cNvContentPartPr/>
              <p14:nvPr/>
            </p14:nvContentPartPr>
            <p14:xfrm>
              <a:off x="4201084" y="879348"/>
              <a:ext cx="124920" cy="12492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AE450024-F705-4832-8B69-858405EEC58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83084" y="843348"/>
                <a:ext cx="160560" cy="19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4412130E-457D-4369-B958-0833AD2BB324}"/>
                  </a:ext>
                </a:extLst>
              </p14:cNvPr>
              <p14:cNvContentPartPr/>
              <p14:nvPr/>
            </p14:nvContentPartPr>
            <p14:xfrm>
              <a:off x="4218364" y="1165548"/>
              <a:ext cx="119880" cy="9612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4412130E-457D-4369-B958-0833AD2BB32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00364" y="1129682"/>
                <a:ext cx="155520" cy="1674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3C06A0E8-4868-4EAD-8EA3-B430C25F2107}"/>
                  </a:ext>
                </a:extLst>
              </p14:cNvPr>
              <p14:cNvContentPartPr/>
              <p14:nvPr/>
            </p14:nvContentPartPr>
            <p14:xfrm>
              <a:off x="4247164" y="1365348"/>
              <a:ext cx="248760" cy="19908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3C06A0E8-4868-4EAD-8EA3-B430C25F210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229138" y="1329348"/>
                <a:ext cx="284452" cy="27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Rukopis 11">
                <a:extLst>
                  <a:ext uri="{FF2B5EF4-FFF2-40B4-BE49-F238E27FC236}">
                    <a16:creationId xmlns:a16="http://schemas.microsoft.com/office/drawing/2014/main" id="{035CC8E8-B009-4B4F-BC84-FE04BB057368}"/>
                  </a:ext>
                </a:extLst>
              </p14:cNvPr>
              <p14:cNvContentPartPr/>
              <p14:nvPr/>
            </p14:nvContentPartPr>
            <p14:xfrm>
              <a:off x="4225564" y="1077708"/>
              <a:ext cx="244440" cy="212760"/>
            </p14:xfrm>
          </p:contentPart>
        </mc:Choice>
        <mc:Fallback xmlns="">
          <p:pic>
            <p:nvPicPr>
              <p:cNvPr id="12" name="Rukopis 11">
                <a:extLst>
                  <a:ext uri="{FF2B5EF4-FFF2-40B4-BE49-F238E27FC236}">
                    <a16:creationId xmlns:a16="http://schemas.microsoft.com/office/drawing/2014/main" id="{035CC8E8-B009-4B4F-BC84-FE04BB05736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207564" y="1041708"/>
                <a:ext cx="280080" cy="2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B876C003-C566-4B3C-BCDB-2ADBB2E9E6B6}"/>
                  </a:ext>
                </a:extLst>
              </p14:cNvPr>
              <p14:cNvContentPartPr/>
              <p14:nvPr/>
            </p14:nvContentPartPr>
            <p14:xfrm>
              <a:off x="4216924" y="786468"/>
              <a:ext cx="278640" cy="28440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B876C003-C566-4B3C-BCDB-2ADBB2E9E6B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198901" y="750514"/>
                <a:ext cx="314326" cy="355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4A651435-6BCA-4A12-AC5D-760D3BBD47A3}"/>
                  </a:ext>
                </a:extLst>
              </p14:cNvPr>
              <p14:cNvContentPartPr/>
              <p14:nvPr/>
            </p14:nvContentPartPr>
            <p14:xfrm>
              <a:off x="4168684" y="739668"/>
              <a:ext cx="384480" cy="85464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4A651435-6BCA-4A12-AC5D-760D3BBD47A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150684" y="703668"/>
                <a:ext cx="420120" cy="9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Rukopis 14">
                <a:extLst>
                  <a:ext uri="{FF2B5EF4-FFF2-40B4-BE49-F238E27FC236}">
                    <a16:creationId xmlns:a16="http://schemas.microsoft.com/office/drawing/2014/main" id="{EDA91000-420D-4EE9-BB57-5110345FE010}"/>
                  </a:ext>
                </a:extLst>
              </p14:cNvPr>
              <p14:cNvContentPartPr/>
              <p14:nvPr/>
            </p14:nvContentPartPr>
            <p14:xfrm>
              <a:off x="666244" y="5376108"/>
              <a:ext cx="288720" cy="240480"/>
            </p14:xfrm>
          </p:contentPart>
        </mc:Choice>
        <mc:Fallback xmlns="">
          <p:pic>
            <p:nvPicPr>
              <p:cNvPr id="15" name="Rukopis 14">
                <a:extLst>
                  <a:ext uri="{FF2B5EF4-FFF2-40B4-BE49-F238E27FC236}">
                    <a16:creationId xmlns:a16="http://schemas.microsoft.com/office/drawing/2014/main" id="{EDA91000-420D-4EE9-BB57-5110345FE01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8244" y="5340108"/>
                <a:ext cx="32436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221BBAE8-14AD-4DA8-89AC-210E0287DFDB}"/>
                  </a:ext>
                </a:extLst>
              </p14:cNvPr>
              <p14:cNvContentPartPr/>
              <p14:nvPr/>
            </p14:nvContentPartPr>
            <p14:xfrm>
              <a:off x="4372804" y="2367588"/>
              <a:ext cx="320400" cy="27504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221BBAE8-14AD-4DA8-89AC-210E0287DFD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54804" y="2331588"/>
                <a:ext cx="356040" cy="346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>
            <a:extLst>
              <a:ext uri="{FF2B5EF4-FFF2-40B4-BE49-F238E27FC236}">
                <a16:creationId xmlns:a16="http://schemas.microsoft.com/office/drawing/2014/main" id="{F403CD6D-A772-4BEE-AFE5-8255BF933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5">
            <a:extLst>
              <a:ext uri="{FF2B5EF4-FFF2-40B4-BE49-F238E27FC236}">
                <a16:creationId xmlns:a16="http://schemas.microsoft.com/office/drawing/2014/main" id="{AED892A5-5F29-4508-8878-0FECA67E5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Nadpis 1">
            <a:extLst>
              <a:ext uri="{FF2B5EF4-FFF2-40B4-BE49-F238E27FC236}">
                <a16:creationId xmlns:a16="http://schemas.microsoft.com/office/drawing/2014/main" id="{7A84D237-6E32-4114-869C-20AB317A40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cs-CZ" altLang="cs-CZ" b="1" dirty="0"/>
              <a:t>Vnitřní předpisy</a:t>
            </a:r>
          </a:p>
        </p:txBody>
      </p:sp>
      <p:sp>
        <p:nvSpPr>
          <p:cNvPr id="14341" name="Zástupný obsah 2">
            <a:extLst>
              <a:ext uri="{FF2B5EF4-FFF2-40B4-BE49-F238E27FC236}">
                <a16:creationId xmlns:a16="http://schemas.microsoft.com/office/drawing/2014/main" id="{010EC4A1-A3C6-4922-AC57-3E028D7CCB0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4213" y="200183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cs-CZ" altLang="cs-CZ" dirty="0"/>
              <a:t>Studijní a zkušební řád (SZŘ)</a:t>
            </a:r>
          </a:p>
          <a:p>
            <a:pPr>
              <a:defRPr/>
            </a:pPr>
            <a:r>
              <a:rPr lang="cs-CZ" altLang="cs-CZ" dirty="0"/>
              <a:t>Stipendijní řád</a:t>
            </a:r>
          </a:p>
          <a:p>
            <a:pPr>
              <a:defRPr/>
            </a:pPr>
            <a:r>
              <a:rPr lang="cs-CZ" altLang="cs-CZ" dirty="0"/>
              <a:t>Statut univerzity, statut FEI</a:t>
            </a:r>
          </a:p>
          <a:p>
            <a:pPr>
              <a:defRPr/>
            </a:pPr>
            <a:r>
              <a:rPr lang="cs-CZ" altLang="cs-CZ" dirty="0"/>
              <a:t>Směrnice, pokyny, oznámení 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Vnitřní předpisy najdete na studentském intranetu – svislá záložka PŘEDPISY A SDĚLENÍ 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https://studenti.upce.cz/predpisy-sdeleni-0#fei</a:t>
            </a:r>
            <a:endParaRPr lang="cs-CZ" altLang="cs-CZ" sz="2400" dirty="0">
              <a:solidFill>
                <a:srgbClr val="0070C0"/>
              </a:solidFill>
            </a:endParaRPr>
          </a:p>
          <a:p>
            <a:pPr marL="0" indent="0">
              <a:buFontTx/>
              <a:buNone/>
              <a:defRPr/>
            </a:pPr>
            <a:endParaRPr lang="cs-CZ" altLang="cs-CZ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2">
            <a:extLst>
              <a:ext uri="{FF2B5EF4-FFF2-40B4-BE49-F238E27FC236}">
                <a16:creationId xmlns:a16="http://schemas.microsoft.com/office/drawing/2014/main" id="{DBA8E138-E112-44CA-925F-CCFED599D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3">
            <a:extLst>
              <a:ext uri="{FF2B5EF4-FFF2-40B4-BE49-F238E27FC236}">
                <a16:creationId xmlns:a16="http://schemas.microsoft.com/office/drawing/2014/main" id="{FF2EC0C4-94CE-4018-B4EB-E5EC8CA3E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Nadpis 5">
            <a:extLst>
              <a:ext uri="{FF2B5EF4-FFF2-40B4-BE49-F238E27FC236}">
                <a16:creationId xmlns:a16="http://schemas.microsoft.com/office/drawing/2014/main" id="{E8254BBD-B6C3-4C60-9DE9-2ABDE6A0E5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0825" cy="1143000"/>
          </a:xfrm>
        </p:spPr>
        <p:txBody>
          <a:bodyPr/>
          <a:lstStyle/>
          <a:p>
            <a:r>
              <a:rPr lang="cs-CZ" altLang="cs-CZ" sz="3600" b="1"/>
              <a:t>Komunikace s učiteli</a:t>
            </a:r>
            <a:br>
              <a:rPr lang="cs-CZ" altLang="cs-CZ" sz="3600" b="1"/>
            </a:br>
            <a:r>
              <a:rPr lang="cs-CZ" altLang="cs-CZ" sz="3600" b="1"/>
              <a:t>Studentský intranet - Kontakty</a:t>
            </a:r>
          </a:p>
        </p:txBody>
      </p:sp>
      <p:sp>
        <p:nvSpPr>
          <p:cNvPr id="14341" name="Zástupný obsah 6">
            <a:extLst>
              <a:ext uri="{FF2B5EF4-FFF2-40B4-BE49-F238E27FC236}">
                <a16:creationId xmlns:a16="http://schemas.microsoft.com/office/drawing/2014/main" id="{4274D9E5-FE54-44AF-A53C-5A82CE01165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46075" y="1817688"/>
            <a:ext cx="7772400" cy="443071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cs-CZ" altLang="cs-CZ" sz="1400" b="1" dirty="0">
                <a:solidFill>
                  <a:srgbClr val="00A1B5"/>
                </a:solidFill>
              </a:rPr>
              <a:t>oslovování – podle funkce nebo titulu</a:t>
            </a:r>
          </a:p>
          <a:p>
            <a:pPr lvl="1"/>
            <a:r>
              <a:rPr lang="cs-CZ" altLang="cs-CZ" sz="1200" dirty="0"/>
              <a:t>pane děkane, pane proděkane</a:t>
            </a:r>
          </a:p>
          <a:p>
            <a:pPr lvl="1"/>
            <a:r>
              <a:rPr lang="cs-CZ" altLang="cs-CZ" sz="1200" dirty="0"/>
              <a:t>prof. – pane profesore, paní profesorko</a:t>
            </a:r>
          </a:p>
          <a:p>
            <a:pPr lvl="1"/>
            <a:r>
              <a:rPr lang="cs-CZ" altLang="cs-CZ" sz="1200" dirty="0"/>
              <a:t>doc. – pane docente, paní docentko</a:t>
            </a:r>
          </a:p>
          <a:p>
            <a:pPr lvl="1"/>
            <a:r>
              <a:rPr lang="cs-CZ" altLang="cs-CZ" sz="1200" dirty="0"/>
              <a:t>RNDr., PhDr., JUDR., Ph.D. – pane doktore, paní doktorko</a:t>
            </a:r>
          </a:p>
          <a:p>
            <a:pPr lvl="1"/>
            <a:r>
              <a:rPr lang="cs-CZ" altLang="cs-CZ" sz="1200" dirty="0"/>
              <a:t>Ing. – pane inženýre, paní inženýrko</a:t>
            </a:r>
          </a:p>
          <a:p>
            <a:pPr lvl="1"/>
            <a:r>
              <a:rPr lang="cs-CZ" altLang="cs-CZ" sz="1200" dirty="0"/>
              <a:t>Mgr. – pane magistře, paní magistro</a:t>
            </a:r>
          </a:p>
          <a:p>
            <a:pPr>
              <a:buClr>
                <a:schemeClr val="tx1"/>
              </a:buClr>
            </a:pPr>
            <a:r>
              <a:rPr lang="cs-CZ" altLang="cs-CZ" sz="1400" b="1" dirty="0">
                <a:solidFill>
                  <a:srgbClr val="00A1B5"/>
                </a:solidFill>
              </a:rPr>
              <a:t>komunikace s učiteli</a:t>
            </a:r>
          </a:p>
          <a:p>
            <a:pPr lvl="1"/>
            <a:r>
              <a:rPr lang="cs-CZ" altLang="cs-CZ" sz="1200" dirty="0"/>
              <a:t>V konzultačních hodinách jednotlivých učitelů (akademických pracovníků) – vyhledání na studentském intranetu – bližší informace po rozkliknutí fotky akademického pracovníka</a:t>
            </a:r>
          </a:p>
          <a:p>
            <a:pPr lvl="1"/>
            <a:r>
              <a:rPr lang="cs-CZ" altLang="cs-CZ" sz="1200" dirty="0"/>
              <a:t>E-mailem </a:t>
            </a:r>
            <a:r>
              <a:rPr lang="cs-CZ" altLang="cs-CZ" sz="1200" b="1" dirty="0"/>
              <a:t>(</a:t>
            </a:r>
            <a:r>
              <a:rPr lang="cs-CZ" altLang="cs-CZ" sz="12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jmeno.prijmeni@upce.cz</a:t>
            </a:r>
            <a:r>
              <a:rPr lang="cs-CZ" altLang="cs-CZ" sz="1200" b="1" dirty="0"/>
              <a:t>) </a:t>
            </a:r>
            <a:r>
              <a:rPr lang="cs-CZ" altLang="cs-CZ" sz="1200" dirty="0"/>
              <a:t>– pište VÝHRADNĚ ze své školní E-mailové adresy</a:t>
            </a:r>
          </a:p>
          <a:p>
            <a:pPr lvl="1"/>
            <a:endParaRPr lang="cs-CZ" altLang="cs-CZ" sz="1100" dirty="0"/>
          </a:p>
        </p:txBody>
      </p:sp>
      <p:pic>
        <p:nvPicPr>
          <p:cNvPr id="14342" name="Obrázek 1">
            <a:extLst>
              <a:ext uri="{FF2B5EF4-FFF2-40B4-BE49-F238E27FC236}">
                <a16:creationId xmlns:a16="http://schemas.microsoft.com/office/drawing/2014/main" id="{062B6177-F545-4499-B92E-5F2ECE070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5874" r="57599" b="32404"/>
          <a:stretch>
            <a:fillRect/>
          </a:stretch>
        </p:blipFill>
        <p:spPr bwMode="auto">
          <a:xfrm>
            <a:off x="1138238" y="4713288"/>
            <a:ext cx="278130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2EAF3A2A-46F9-4607-8F64-F87A4CD39265}"/>
              </a:ext>
            </a:extLst>
          </p:cNvPr>
          <p:cNvSpPr/>
          <p:nvPr/>
        </p:nvSpPr>
        <p:spPr>
          <a:xfrm>
            <a:off x="1752600" y="4821238"/>
            <a:ext cx="776288" cy="454025"/>
          </a:xfrm>
          <a:prstGeom prst="ellipse">
            <a:avLst/>
          </a:prstGeom>
          <a:noFill/>
          <a:ln w="28575">
            <a:solidFill>
              <a:srgbClr val="00A1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14344" name="Obrázek 8">
            <a:extLst>
              <a:ext uri="{FF2B5EF4-FFF2-40B4-BE49-F238E27FC236}">
                <a16:creationId xmlns:a16="http://schemas.microsoft.com/office/drawing/2014/main" id="{BA2E975E-42DE-49AC-B382-D0118802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" t="18587" r="66219" b="22589"/>
          <a:stretch>
            <a:fillRect/>
          </a:stretch>
        </p:blipFill>
        <p:spPr bwMode="auto">
          <a:xfrm>
            <a:off x="4422775" y="4546600"/>
            <a:ext cx="292735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FE5C88D3-EC52-4C45-B7CE-CB26FB5C7A8C}"/>
              </a:ext>
            </a:extLst>
          </p:cNvPr>
          <p:cNvSpPr/>
          <p:nvPr/>
        </p:nvSpPr>
        <p:spPr>
          <a:xfrm>
            <a:off x="5859463" y="5721350"/>
            <a:ext cx="776287" cy="454025"/>
          </a:xfrm>
          <a:prstGeom prst="ellipse">
            <a:avLst/>
          </a:prstGeom>
          <a:noFill/>
          <a:ln w="28575">
            <a:solidFill>
              <a:srgbClr val="00A1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67264DD0-DF14-40CB-805B-9B7B8E2432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0225"/>
            <a:ext cx="7772400" cy="1150938"/>
          </a:xfrm>
        </p:spPr>
        <p:txBody>
          <a:bodyPr/>
          <a:lstStyle/>
          <a:p>
            <a:r>
              <a:rPr lang="cs-CZ" altLang="cs-CZ" sz="4000" b="1" dirty="0"/>
              <a:t>Systém studia </a:t>
            </a:r>
            <a:br>
              <a:rPr lang="cs-CZ" altLang="cs-CZ" sz="4000" b="1" dirty="0"/>
            </a:br>
            <a:r>
              <a:rPr lang="cs-CZ" altLang="cs-CZ" sz="4000" b="1" dirty="0"/>
              <a:t>Rozložení akademického roku</a:t>
            </a:r>
          </a:p>
        </p:txBody>
      </p:sp>
      <p:sp>
        <p:nvSpPr>
          <p:cNvPr id="17411" name="Zástupný obsah 2">
            <a:extLst>
              <a:ext uri="{FF2B5EF4-FFF2-40B4-BE49-F238E27FC236}">
                <a16:creationId xmlns:a16="http://schemas.microsoft.com/office/drawing/2014/main" id="{B82B9BD1-F45E-4707-85A3-FF728020E6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798" y="1851895"/>
            <a:ext cx="8458201" cy="4873370"/>
          </a:xfrm>
        </p:spPr>
        <p:txBody>
          <a:bodyPr/>
          <a:lstStyle/>
          <a:p>
            <a:pPr>
              <a:defRPr/>
            </a:pPr>
            <a:r>
              <a:rPr lang="cs-CZ" altLang="cs-CZ" sz="1900" dirty="0"/>
              <a:t>akademický rok trvá od </a:t>
            </a:r>
            <a:r>
              <a:rPr lang="cs-CZ" altLang="cs-CZ" sz="1900" b="1" dirty="0">
                <a:solidFill>
                  <a:srgbClr val="00A1B5"/>
                </a:solidFill>
              </a:rPr>
              <a:t>1. září 2024 </a:t>
            </a:r>
            <a:r>
              <a:rPr lang="cs-CZ" altLang="cs-CZ" sz="1900" dirty="0"/>
              <a:t>do </a:t>
            </a:r>
            <a:r>
              <a:rPr lang="cs-CZ" altLang="cs-CZ" sz="1900" b="1" dirty="0">
                <a:solidFill>
                  <a:srgbClr val="00A1B5"/>
                </a:solidFill>
              </a:rPr>
              <a:t>31. srpna 2025</a:t>
            </a:r>
          </a:p>
          <a:p>
            <a:pPr>
              <a:defRPr/>
            </a:pPr>
            <a:r>
              <a:rPr lang="cs-CZ" altLang="cs-CZ" sz="1900" dirty="0"/>
              <a:t>dělí se na </a:t>
            </a:r>
            <a:r>
              <a:rPr lang="cs-CZ" altLang="cs-CZ" sz="1900" b="1" dirty="0">
                <a:solidFill>
                  <a:srgbClr val="00A1B5"/>
                </a:solidFill>
              </a:rPr>
              <a:t>zimní</a:t>
            </a:r>
            <a:r>
              <a:rPr lang="cs-CZ" altLang="cs-CZ" sz="1900" dirty="0"/>
              <a:t> </a:t>
            </a:r>
            <a:r>
              <a:rPr lang="cs-CZ" altLang="cs-CZ" sz="1900" b="1" dirty="0">
                <a:solidFill>
                  <a:srgbClr val="00A1B5"/>
                </a:solidFill>
              </a:rPr>
              <a:t>semestr</a:t>
            </a:r>
            <a:r>
              <a:rPr lang="cs-CZ" altLang="cs-CZ" sz="1900" dirty="0"/>
              <a:t> (ZS) a </a:t>
            </a:r>
            <a:r>
              <a:rPr lang="cs-CZ" altLang="cs-CZ" sz="1900" b="1" dirty="0">
                <a:solidFill>
                  <a:srgbClr val="00A1B5"/>
                </a:solidFill>
              </a:rPr>
              <a:t>letní semestr </a:t>
            </a:r>
            <a:r>
              <a:rPr lang="cs-CZ" altLang="cs-CZ" sz="1900" dirty="0"/>
              <a:t>(LS)</a:t>
            </a:r>
          </a:p>
          <a:p>
            <a:pPr>
              <a:defRPr/>
            </a:pPr>
            <a:r>
              <a:rPr lang="cs-CZ" altLang="cs-CZ" sz="1900" dirty="0"/>
              <a:t>semestr se člení: </a:t>
            </a:r>
            <a:r>
              <a:rPr lang="cs-CZ" altLang="cs-CZ" sz="1900" b="1" dirty="0">
                <a:solidFill>
                  <a:srgbClr val="00A1B5"/>
                </a:solidFill>
              </a:rPr>
              <a:t>přednáškové a zkouškové období</a:t>
            </a:r>
          </a:p>
          <a:p>
            <a:pPr>
              <a:defRPr/>
            </a:pPr>
            <a:r>
              <a:rPr lang="cs-CZ" altLang="cs-CZ" sz="1900" dirty="0"/>
              <a:t>Harmonogram AR – </a:t>
            </a:r>
            <a:r>
              <a:rPr lang="cs-CZ" sz="1600" b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harmonogram-akademickeho-roku-2024-202594519.pdf (upce.cz)</a:t>
            </a:r>
            <a:endParaRPr lang="cs-CZ" altLang="cs-CZ" sz="1600" b="1" dirty="0">
              <a:solidFill>
                <a:srgbClr val="0070C0"/>
              </a:solidFill>
            </a:endParaRPr>
          </a:p>
          <a:p>
            <a:pPr marL="0" indent="0">
              <a:buFontTx/>
              <a:buNone/>
              <a:defRPr/>
            </a:pPr>
            <a:endParaRPr lang="cs-CZ" altLang="cs-CZ" sz="1900" dirty="0">
              <a:highlight>
                <a:srgbClr val="FFFF00"/>
              </a:highlight>
            </a:endParaRPr>
          </a:p>
          <a:p>
            <a:pPr>
              <a:defRPr/>
            </a:pPr>
            <a:r>
              <a:rPr lang="cs-CZ" altLang="cs-CZ" sz="1900" dirty="0"/>
              <a:t>výuková hodina = 45 –50 minut</a:t>
            </a:r>
          </a:p>
          <a:p>
            <a:pPr>
              <a:defRPr/>
            </a:pPr>
            <a:r>
              <a:rPr lang="cs-CZ" altLang="cs-CZ" sz="1900" dirty="0"/>
              <a:t>přednášky, cvičení, semináře</a:t>
            </a:r>
          </a:p>
          <a:p>
            <a:pPr marL="0" indent="0">
              <a:buFontTx/>
              <a:buNone/>
              <a:defRPr/>
            </a:pPr>
            <a:endParaRPr lang="cs-CZ" altLang="cs-CZ" sz="1900" dirty="0"/>
          </a:p>
          <a:p>
            <a:pPr>
              <a:defRPr/>
            </a:pPr>
            <a:r>
              <a:rPr lang="cs-CZ" altLang="cs-CZ" sz="1900" b="1" dirty="0"/>
              <a:t>zakončení předmětu: </a:t>
            </a:r>
          </a:p>
          <a:p>
            <a:pPr>
              <a:buFontTx/>
              <a:buChar char="-"/>
              <a:defRPr/>
            </a:pPr>
            <a:r>
              <a:rPr lang="cs-CZ" altLang="cs-CZ" sz="1900" dirty="0"/>
              <a:t>pouze zápočtem – </a:t>
            </a:r>
            <a:r>
              <a:rPr lang="cs-CZ" sz="1900" dirty="0"/>
              <a:t>hodnocení: splněno (S) x nesplněno (N)</a:t>
            </a:r>
            <a:endParaRPr lang="cs-CZ" altLang="cs-CZ" sz="1900" dirty="0"/>
          </a:p>
          <a:p>
            <a:pPr>
              <a:buFontTx/>
              <a:buChar char="-"/>
              <a:defRPr/>
            </a:pPr>
            <a:r>
              <a:rPr lang="cs-CZ" altLang="cs-CZ" sz="1900" dirty="0"/>
              <a:t>zápočtem a zkouškou (bez splněného zápočtu se nelze přihlásit na zkoušku), </a:t>
            </a:r>
            <a:r>
              <a:rPr lang="cs-CZ" sz="1900" dirty="0"/>
              <a:t>hodnocení: A (1), B (1-), C (2), D (2-), E (3), F (nesplněno)</a:t>
            </a:r>
            <a:endParaRPr lang="cs-CZ" altLang="cs-CZ" sz="1900" dirty="0"/>
          </a:p>
        </p:txBody>
      </p:sp>
      <p:pic>
        <p:nvPicPr>
          <p:cNvPr id="15364" name="Picture 15">
            <a:extLst>
              <a:ext uri="{FF2B5EF4-FFF2-40B4-BE49-F238E27FC236}">
                <a16:creationId xmlns:a16="http://schemas.microsoft.com/office/drawing/2014/main" id="{C643AD31-BF53-4E93-9AE9-F0F8A0A99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>
            <a:extLst>
              <a:ext uri="{FF2B5EF4-FFF2-40B4-BE49-F238E27FC236}">
                <a16:creationId xmlns:a16="http://schemas.microsoft.com/office/drawing/2014/main" id="{B2D1A4A3-D621-4BF6-BAD6-B4FB4246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914082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15">
            <a:extLst>
              <a:ext uri="{FF2B5EF4-FFF2-40B4-BE49-F238E27FC236}">
                <a16:creationId xmlns:a16="http://schemas.microsoft.com/office/drawing/2014/main" id="{A465C292-511C-4FAD-9ED7-A576760F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Nadpis 1">
            <a:extLst>
              <a:ext uri="{FF2B5EF4-FFF2-40B4-BE49-F238E27FC236}">
                <a16:creationId xmlns:a16="http://schemas.microsoft.com/office/drawing/2014/main" id="{1FFD37CD-EE55-40A6-997C-87069DD186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cs-CZ" altLang="cs-CZ" sz="3600" b="1"/>
              <a:t>Harmonogram akademického roku  </a:t>
            </a:r>
            <a:br>
              <a:rPr lang="cs-CZ" altLang="cs-CZ" sz="3600" b="1"/>
            </a:br>
            <a:r>
              <a:rPr lang="cs-CZ" altLang="cs-CZ" sz="3600" b="1"/>
              <a:t>Důležité termíny</a:t>
            </a:r>
          </a:p>
        </p:txBody>
      </p:sp>
      <p:sp>
        <p:nvSpPr>
          <p:cNvPr id="2" name="Zástupný obsah 6">
            <a:extLst>
              <a:ext uri="{FF2B5EF4-FFF2-40B4-BE49-F238E27FC236}">
                <a16:creationId xmlns:a16="http://schemas.microsoft.com/office/drawing/2014/main" id="{33F3921F-15A4-46AA-959D-0A80C8096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" y="2001838"/>
            <a:ext cx="8705850" cy="4246562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cs-CZ" altLang="cs-CZ" sz="1800" b="1" dirty="0">
                <a:solidFill>
                  <a:srgbClr val="00A1B5"/>
                </a:solidFill>
              </a:rPr>
              <a:t>zimní semestr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	přednáškové období: 23. 9. 2024 – 22. 12. 2024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	prázdniny: 23. 12. 2024 – 1. 1. 2025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	zkouškové období: 2. 1. 2025 – 9. 2. 2025</a:t>
            </a:r>
          </a:p>
          <a:p>
            <a:pPr>
              <a:defRPr/>
            </a:pPr>
            <a:endParaRPr lang="cs-CZ" altLang="cs-CZ" sz="1800" dirty="0"/>
          </a:p>
          <a:p>
            <a:pPr>
              <a:buClr>
                <a:schemeClr val="tx1"/>
              </a:buClr>
              <a:defRPr/>
            </a:pPr>
            <a:r>
              <a:rPr lang="cs-CZ" altLang="cs-CZ" sz="1800" b="1" dirty="0">
                <a:solidFill>
                  <a:srgbClr val="00A1B5"/>
                </a:solidFill>
              </a:rPr>
              <a:t>letní semestr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	přednáškové období: 10. 2. 2025 – 11. 5. 2025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	prázdniny: 30. 6. 2025 – 10. 8. 2025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	zkouškové období: 12. 5. 2025 – 29. 6. 2025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			11. 8. 2025 – 31. 8. 2025 </a:t>
            </a:r>
            <a:endParaRPr lang="cs-CZ" altLang="cs-CZ" sz="2400" dirty="0"/>
          </a:p>
          <a:p>
            <a:pPr>
              <a:buClr>
                <a:schemeClr val="tx1"/>
              </a:buClr>
              <a:defRPr/>
            </a:pPr>
            <a:r>
              <a:rPr lang="cs-CZ" altLang="cs-CZ" sz="1800" b="1" dirty="0">
                <a:solidFill>
                  <a:srgbClr val="00A1B5"/>
                </a:solidFill>
              </a:rPr>
              <a:t>Imatrikulace</a:t>
            </a:r>
            <a:r>
              <a:rPr lang="cs-CZ" altLang="cs-CZ" sz="1800" dirty="0">
                <a:solidFill>
                  <a:srgbClr val="00A1B5"/>
                </a:solidFill>
              </a:rPr>
              <a:t> </a:t>
            </a:r>
            <a:r>
              <a:rPr lang="cs-CZ" altLang="cs-CZ" sz="1800" b="1" dirty="0"/>
              <a:t>1. 11. 2024</a:t>
            </a:r>
            <a:r>
              <a:rPr lang="cs-CZ" altLang="cs-CZ" sz="1800" b="1" dirty="0">
                <a:solidFill>
                  <a:srgbClr val="00A1B5"/>
                </a:solidFill>
              </a:rPr>
              <a:t> </a:t>
            </a:r>
            <a:r>
              <a:rPr lang="cs-CZ" altLang="cs-CZ" sz="1800" dirty="0">
                <a:solidFill>
                  <a:srgbClr val="00A1B5"/>
                </a:solidFill>
              </a:rPr>
              <a:t>(slavnostní akademický obřad, přijetí studentů do akademické obce vysoké školy, složení imatrikulačního slibu) –</a:t>
            </a:r>
            <a:r>
              <a:rPr lang="cs-CZ" altLang="cs-CZ" sz="1800" dirty="0"/>
              <a:t> bližší informace budou </a:t>
            </a:r>
            <a:br>
              <a:rPr lang="cs-CZ" altLang="cs-CZ" sz="1800" dirty="0"/>
            </a:br>
            <a:r>
              <a:rPr lang="cs-CZ" altLang="cs-CZ" sz="1800" dirty="0"/>
              <a:t>zveřejněné v aktualitách na studentském intranetu</a:t>
            </a:r>
          </a:p>
          <a:p>
            <a:pPr>
              <a:defRPr/>
            </a:pPr>
            <a:endParaRPr lang="cs-CZ" altLang="cs-CZ" sz="2400" dirty="0">
              <a:solidFill>
                <a:srgbClr val="00A1B5"/>
              </a:solidFill>
            </a:endParaRPr>
          </a:p>
          <a:p>
            <a:pPr marL="0" indent="0">
              <a:buFontTx/>
              <a:buNone/>
              <a:defRPr/>
            </a:pPr>
            <a:endParaRPr lang="cs-CZ" altLang="cs-CZ" sz="22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>
            <a:extLst>
              <a:ext uri="{FF2B5EF4-FFF2-40B4-BE49-F238E27FC236}">
                <a16:creationId xmlns:a16="http://schemas.microsoft.com/office/drawing/2014/main" id="{A8E9BECE-A8CA-4A5D-A44E-6CD40D46B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5">
            <a:extLst>
              <a:ext uri="{FF2B5EF4-FFF2-40B4-BE49-F238E27FC236}">
                <a16:creationId xmlns:a16="http://schemas.microsoft.com/office/drawing/2014/main" id="{17E48014-3CBF-40A6-8771-D68DB09C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Nadpis 1">
            <a:extLst>
              <a:ext uri="{FF2B5EF4-FFF2-40B4-BE49-F238E27FC236}">
                <a16:creationId xmlns:a16="http://schemas.microsoft.com/office/drawing/2014/main" id="{AB5863B9-DD3B-400E-923E-557D24FBDA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541338"/>
          </a:xfrm>
        </p:spPr>
        <p:txBody>
          <a:bodyPr/>
          <a:lstStyle/>
          <a:p>
            <a:r>
              <a:rPr lang="cs-CZ" altLang="cs-CZ" b="1"/>
              <a:t>Kreditní systém studia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BC2B5A3A-3088-452E-A3F4-7313E5905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1400175"/>
            <a:ext cx="7772400" cy="49323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sz="1600" dirty="0"/>
              <a:t>Kredity - získávají se za úspěšné zakončení předmětu</a:t>
            </a:r>
          </a:p>
          <a:p>
            <a:pPr>
              <a:defRPr/>
            </a:pPr>
            <a:r>
              <a:rPr lang="cs-CZ" altLang="cs-CZ" sz="1600" dirty="0"/>
              <a:t>1 kredit odpovídá 30 hod. práce</a:t>
            </a:r>
          </a:p>
          <a:p>
            <a:pPr>
              <a:defRPr/>
            </a:pPr>
            <a:endParaRPr lang="cs-CZ" altLang="cs-CZ" sz="1600" b="1" dirty="0">
              <a:solidFill>
                <a:srgbClr val="00A1B5"/>
              </a:solidFill>
            </a:endParaRPr>
          </a:p>
          <a:p>
            <a:pPr>
              <a:defRPr/>
            </a:pPr>
            <a:r>
              <a:rPr lang="cs-CZ" altLang="cs-CZ" sz="1600" b="1" dirty="0">
                <a:solidFill>
                  <a:srgbClr val="00A1B5"/>
                </a:solidFill>
              </a:rPr>
              <a:t>60 kreditů </a:t>
            </a:r>
            <a:r>
              <a:rPr lang="cs-CZ" altLang="cs-CZ" sz="1600" dirty="0"/>
              <a:t>za akademický rok (ZS + LS)</a:t>
            </a:r>
            <a:endParaRPr lang="cs-CZ" altLang="cs-CZ" sz="16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cs-CZ" altLang="cs-CZ" sz="1600" b="1" dirty="0">
                <a:solidFill>
                  <a:srgbClr val="00A1B5"/>
                </a:solidFill>
              </a:rPr>
              <a:t>180 kreditů </a:t>
            </a:r>
            <a:r>
              <a:rPr lang="cs-CZ" altLang="cs-CZ" sz="1600" dirty="0"/>
              <a:t>za celé Bc. studium (standardní zátěž 60 kreditů/akademický rok)</a:t>
            </a:r>
            <a:r>
              <a:rPr lang="cs-CZ" altLang="cs-CZ" sz="1600" b="1" dirty="0">
                <a:solidFill>
                  <a:srgbClr val="00A1B5"/>
                </a:solidFill>
              </a:rPr>
              <a:t> 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1600" dirty="0"/>
              <a:t>splněny </a:t>
            </a:r>
            <a:r>
              <a:rPr lang="cs-CZ" altLang="cs-CZ" sz="1600" b="1" dirty="0">
                <a:solidFill>
                  <a:srgbClr val="00A1B5"/>
                </a:solidFill>
              </a:rPr>
              <a:t>všechny</a:t>
            </a:r>
            <a:r>
              <a:rPr lang="cs-CZ" altLang="cs-CZ" sz="1600" dirty="0"/>
              <a:t> </a:t>
            </a:r>
            <a:r>
              <a:rPr lang="cs-CZ" altLang="cs-CZ" sz="1600" b="1" dirty="0">
                <a:solidFill>
                  <a:srgbClr val="00A1B5"/>
                </a:solidFill>
              </a:rPr>
              <a:t>povinné (A)</a:t>
            </a:r>
            <a:r>
              <a:rPr lang="cs-CZ" altLang="cs-CZ" sz="1600" dirty="0"/>
              <a:t>, </a:t>
            </a:r>
            <a:r>
              <a:rPr lang="cs-CZ" altLang="cs-CZ" sz="1600" b="1" dirty="0">
                <a:solidFill>
                  <a:srgbClr val="00A1B5"/>
                </a:solidFill>
              </a:rPr>
              <a:t>předepsaný počet povinně-volitelných (B)</a:t>
            </a:r>
            <a:r>
              <a:rPr lang="cs-CZ" altLang="cs-CZ" sz="1600" dirty="0"/>
              <a:t> a </a:t>
            </a:r>
            <a:r>
              <a:rPr lang="cs-CZ" altLang="cs-CZ" sz="1600" b="1" dirty="0">
                <a:solidFill>
                  <a:srgbClr val="00A1B5"/>
                </a:solidFill>
              </a:rPr>
              <a:t>volitelné předměty (C) </a:t>
            </a:r>
            <a:r>
              <a:rPr lang="cs-CZ" altLang="cs-CZ" sz="1600" dirty="0"/>
              <a:t>doplnit do počtu 60 kreditů za rok/180 kreditů za studium</a:t>
            </a:r>
          </a:p>
          <a:p>
            <a:pPr>
              <a:buClr>
                <a:schemeClr val="tx1"/>
              </a:buClr>
              <a:defRPr/>
            </a:pPr>
            <a:endParaRPr lang="cs-CZ" altLang="cs-CZ" sz="1600" dirty="0"/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r>
              <a:rPr lang="cs-CZ" altLang="cs-CZ" sz="1600" b="1" u="sng" dirty="0">
                <a:solidFill>
                  <a:srgbClr val="00A1B5"/>
                </a:solidFill>
              </a:rPr>
              <a:t>KONTROLY STUDIA:</a:t>
            </a:r>
          </a:p>
          <a:p>
            <a:pPr>
              <a:buClr>
                <a:schemeClr val="tx1"/>
              </a:buClr>
              <a:defRPr/>
            </a:pPr>
            <a:r>
              <a:rPr lang="cs-CZ" sz="1600" dirty="0"/>
              <a:t>1. kontrola (pouze v 1. roč.) </a:t>
            </a:r>
            <a:r>
              <a:rPr lang="cs-CZ" sz="1600" b="1" dirty="0"/>
              <a:t>- min. 15 dosažených kreditů za zimní semestr </a:t>
            </a:r>
            <a:br>
              <a:rPr lang="cs-CZ" sz="1600" b="1" dirty="0"/>
            </a:br>
            <a:r>
              <a:rPr lang="cs-CZ" altLang="cs-CZ" sz="1600" dirty="0"/>
              <a:t>– </a:t>
            </a:r>
            <a:r>
              <a:rPr lang="cs-CZ" altLang="cs-CZ" sz="1600" b="1" dirty="0"/>
              <a:t>kontrola v únoru 2025, </a:t>
            </a:r>
            <a:r>
              <a:rPr lang="cs-CZ" altLang="cs-CZ" sz="1600" dirty="0">
                <a:solidFill>
                  <a:srgbClr val="FF0000"/>
                </a:solidFill>
              </a:rPr>
              <a:t>méně než 15 kreditů – studium ukončeno dle § 56 odst. 1 písm. b) zákona o VŠ!</a:t>
            </a:r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endParaRPr lang="cs-CZ" altLang="cs-CZ" sz="1600" b="1" dirty="0"/>
          </a:p>
          <a:p>
            <a:pPr>
              <a:buClr>
                <a:schemeClr val="tx1"/>
              </a:buClr>
              <a:defRPr/>
            </a:pPr>
            <a:r>
              <a:rPr lang="cs-CZ" sz="1600" dirty="0"/>
              <a:t>2. kontrola (pro všechny ročníky každý rok) </a:t>
            </a:r>
            <a:r>
              <a:rPr lang="cs-CZ" sz="1600" b="1" dirty="0"/>
              <a:t>- min. 40 kreditů za každý akad. rok</a:t>
            </a:r>
            <a:r>
              <a:rPr lang="cs-CZ" sz="1600" dirty="0"/>
              <a:t>,</a:t>
            </a:r>
            <a:br>
              <a:rPr lang="cs-CZ" sz="1600" dirty="0"/>
            </a:br>
            <a:r>
              <a:rPr lang="cs-CZ" altLang="cs-CZ" sz="1600" dirty="0"/>
              <a:t>(ZS + LS) – </a:t>
            </a:r>
            <a:r>
              <a:rPr lang="cs-CZ" altLang="cs-CZ" sz="1600" b="1" dirty="0"/>
              <a:t>kontrola začátkem září 2025, </a:t>
            </a:r>
            <a:r>
              <a:rPr lang="cs-CZ" altLang="cs-CZ" sz="1600" dirty="0">
                <a:solidFill>
                  <a:srgbClr val="FF0000"/>
                </a:solidFill>
              </a:rPr>
              <a:t>méně než 40 kreditů – studium ukončeno dle § 56 odst. 1 písm. b) zákona o VŠ!</a:t>
            </a:r>
          </a:p>
          <a:p>
            <a:pPr marL="0" indent="0">
              <a:buFontTx/>
              <a:buNone/>
              <a:defRPr/>
            </a:pPr>
            <a:r>
              <a:rPr lang="cs-CZ" sz="1600" b="1" dirty="0"/>
              <a:t>POZOR! Ročník nelze opakovat, při nesplnění kreditové hranice – ukončení studia</a:t>
            </a:r>
            <a:endParaRPr lang="cs-CZ" altLang="cs-CZ" sz="16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B2956A2A-6B29-489E-A650-B197ADF80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Neúspěch u zkoušky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70B7E3-EC8F-4672-940C-119742ABB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cs-CZ" sz="2400" b="1" dirty="0">
                <a:solidFill>
                  <a:srgbClr val="00A1B5"/>
                </a:solidFill>
              </a:rPr>
              <a:t>3</a:t>
            </a:r>
            <a:r>
              <a:rPr lang="cs-CZ" sz="2400" b="1" dirty="0"/>
              <a:t> </a:t>
            </a:r>
            <a:r>
              <a:rPr lang="cs-CZ" sz="2400" b="1" dirty="0">
                <a:solidFill>
                  <a:srgbClr val="00A1B5"/>
                </a:solidFill>
              </a:rPr>
              <a:t>pokusy</a:t>
            </a:r>
            <a:r>
              <a:rPr lang="cs-CZ" sz="2400" dirty="0"/>
              <a:t> zkoušek pro splnění každého předmětu v daném akademickém roce</a:t>
            </a:r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endParaRPr lang="cs-CZ" sz="2400" dirty="0"/>
          </a:p>
          <a:p>
            <a:pPr>
              <a:buClr>
                <a:schemeClr val="tx1"/>
              </a:buClr>
              <a:defRPr/>
            </a:pPr>
            <a:r>
              <a:rPr lang="cs-CZ" sz="2400" dirty="0"/>
              <a:t>po neúspěšném </a:t>
            </a:r>
            <a:r>
              <a:rPr lang="cs-CZ" sz="2400" b="1" dirty="0">
                <a:solidFill>
                  <a:srgbClr val="00A1B5"/>
                </a:solidFill>
              </a:rPr>
              <a:t>3.</a:t>
            </a:r>
            <a:r>
              <a:rPr lang="cs-CZ" sz="2400" dirty="0"/>
              <a:t> pokusu zkoušky – nutno zapsat si předmět znovu v dalším akademickém roce</a:t>
            </a:r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endParaRPr lang="cs-CZ" sz="2400" dirty="0"/>
          </a:p>
          <a:p>
            <a:pPr>
              <a:buClr>
                <a:schemeClr val="tx1"/>
              </a:buClr>
              <a:defRPr/>
            </a:pPr>
            <a:r>
              <a:rPr lang="cs-CZ" altLang="cs-CZ" sz="2400" b="1" dirty="0">
                <a:solidFill>
                  <a:srgbClr val="00A1B5"/>
                </a:solidFill>
              </a:rPr>
              <a:t>3 zápisy </a:t>
            </a:r>
            <a:r>
              <a:rPr lang="cs-CZ" altLang="cs-CZ" sz="2400" dirty="0"/>
              <a:t>jednoho předmětu za celé studium – při nesplnění potřetí zapsaného předmětu – </a:t>
            </a:r>
            <a:r>
              <a:rPr lang="cs-CZ" altLang="cs-CZ" sz="2400" dirty="0">
                <a:solidFill>
                  <a:srgbClr val="FF0000"/>
                </a:solidFill>
              </a:rPr>
              <a:t>studium ukončeno dle § 56 odst. 1 písm. b) zákona o VŠ!</a:t>
            </a:r>
            <a:endParaRPr lang="cs-CZ" altLang="cs-CZ" sz="2400" dirty="0"/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endParaRPr lang="cs-CZ" sz="2400" dirty="0"/>
          </a:p>
        </p:txBody>
      </p:sp>
      <p:pic>
        <p:nvPicPr>
          <p:cNvPr id="18436" name="Picture 15">
            <a:extLst>
              <a:ext uri="{FF2B5EF4-FFF2-40B4-BE49-F238E27FC236}">
                <a16:creationId xmlns:a16="http://schemas.microsoft.com/office/drawing/2014/main" id="{FE070B8A-19C3-4A7A-B5C4-B56F1948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>
            <a:extLst>
              <a:ext uri="{FF2B5EF4-FFF2-40B4-BE49-F238E27FC236}">
                <a16:creationId xmlns:a16="http://schemas.microsoft.com/office/drawing/2014/main" id="{194828D8-6021-447B-BF90-DAC158CF4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15">
            <a:extLst>
              <a:ext uri="{FF2B5EF4-FFF2-40B4-BE49-F238E27FC236}">
                <a16:creationId xmlns:a16="http://schemas.microsoft.com/office/drawing/2014/main" id="{B1652BEA-DCB8-434C-B2A5-3B450A8C7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Nadpis 1">
            <a:extLst>
              <a:ext uri="{FF2B5EF4-FFF2-40B4-BE49-F238E27FC236}">
                <a16:creationId xmlns:a16="http://schemas.microsoft.com/office/drawing/2014/main" id="{3B3D735D-80D2-49F8-9DF1-AF164B0B807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cs-CZ" altLang="cs-CZ" b="1"/>
              <a:t>Studijní plán, předměty A, B, C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274D686A-4D5B-4651-8425-9380DE7CDD8E}"/>
              </a:ext>
            </a:extLst>
          </p:cNvPr>
          <p:cNvSpPr txBox="1">
            <a:spLocks noChangeArrowheads="1"/>
          </p:cNvSpPr>
          <p:nvPr/>
        </p:nvSpPr>
        <p:spPr>
          <a:xfrm>
            <a:off x="747713" y="1981200"/>
            <a:ext cx="7710487" cy="44878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sz="1600" b="1" dirty="0"/>
              <a:t>Studijní plán </a:t>
            </a:r>
            <a:r>
              <a:rPr lang="cs-CZ" sz="1600" dirty="0"/>
              <a:t>– určuje, které předměty musíte vystudovat (hlídat pouze počet kreditů nestačí!)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1600" b="1" dirty="0">
                <a:solidFill>
                  <a:srgbClr val="00A1B5"/>
                </a:solidFill>
              </a:rPr>
              <a:t>studijní plány (v IS STAG, na WWW,  na studentském intranetu)</a:t>
            </a:r>
          </a:p>
          <a:p>
            <a:pPr lvl="1">
              <a:defRPr/>
            </a:pPr>
            <a:r>
              <a:rPr lang="cs-CZ" altLang="cs-CZ" sz="1600" dirty="0"/>
              <a:t>rozsah hodin přednášek, seminářů a cvičení, způsob ukončení předmětu, kreditová hodnota a pracoviště fakulty</a:t>
            </a:r>
          </a:p>
          <a:p>
            <a:pPr lvl="1">
              <a:defRPr/>
            </a:pPr>
            <a:r>
              <a:rPr lang="cs-CZ" altLang="cs-CZ" sz="1600" dirty="0"/>
              <a:t>doporučená posloupnost předmětů</a:t>
            </a:r>
          </a:p>
          <a:p>
            <a:pPr lvl="1">
              <a:defRPr/>
            </a:pPr>
            <a:r>
              <a:rPr lang="pl-PL" sz="16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Studijni plany 2024-2025_102525.pdf (upce.cz)</a:t>
            </a:r>
            <a:r>
              <a:rPr lang="pl-PL" sz="1600" b="1" dirty="0">
                <a:solidFill>
                  <a:srgbClr val="002060"/>
                </a:solidFill>
              </a:rPr>
              <a:t> </a:t>
            </a:r>
            <a:r>
              <a:rPr lang="pl-PL" sz="1200" b="1" dirty="0">
                <a:solidFill>
                  <a:srgbClr val="002060"/>
                </a:solidFill>
              </a:rPr>
              <a:t>- </a:t>
            </a:r>
            <a:r>
              <a:rPr lang="cs-CZ" altLang="cs-CZ" sz="1600" dirty="0"/>
              <a:t>verze studijního plánu 2024</a:t>
            </a:r>
          </a:p>
          <a:p>
            <a:pPr marL="457200" lvl="1" indent="0">
              <a:buFontTx/>
              <a:buNone/>
              <a:defRPr/>
            </a:pPr>
            <a:endParaRPr lang="cs-CZ" altLang="cs-CZ" sz="1600" dirty="0"/>
          </a:p>
          <a:p>
            <a:pPr>
              <a:buClr>
                <a:schemeClr val="tx1"/>
              </a:buClr>
              <a:defRPr/>
            </a:pPr>
            <a:r>
              <a:rPr lang="cs-CZ" altLang="cs-CZ" sz="1600" b="1" dirty="0">
                <a:solidFill>
                  <a:srgbClr val="00A1B5"/>
                </a:solidFill>
              </a:rPr>
              <a:t>studijní předměty</a:t>
            </a:r>
          </a:p>
          <a:p>
            <a:pPr lvl="1">
              <a:defRPr/>
            </a:pPr>
            <a:r>
              <a:rPr lang="cs-CZ" altLang="cs-CZ" sz="1600" b="1" dirty="0"/>
              <a:t>povinné (A)</a:t>
            </a:r>
            <a:r>
              <a:rPr lang="cs-CZ" altLang="cs-CZ" sz="1600" dirty="0"/>
              <a:t> – nutno absolvovat a zakončit předepsaným způsobem</a:t>
            </a:r>
          </a:p>
          <a:p>
            <a:pPr lvl="1">
              <a:defRPr/>
            </a:pPr>
            <a:r>
              <a:rPr lang="cs-CZ" altLang="cs-CZ" sz="1600" b="1" dirty="0"/>
              <a:t>povinně volitelné (B) </a:t>
            </a:r>
            <a:r>
              <a:rPr lang="cs-CZ" altLang="cs-CZ" sz="1600" dirty="0"/>
              <a:t>– nutno vybrat si z nabídky předepsaný počet předmětů a zakončit předepsaným způsobem</a:t>
            </a:r>
          </a:p>
          <a:p>
            <a:pPr lvl="1">
              <a:defRPr/>
            </a:pPr>
            <a:r>
              <a:rPr lang="cs-CZ" altLang="cs-CZ" sz="1600" b="1" dirty="0"/>
              <a:t>volitelné (C) </a:t>
            </a:r>
            <a:r>
              <a:rPr lang="cs-CZ" altLang="cs-CZ" sz="1600" dirty="0"/>
              <a:t>– dle svého uvážení – doplnit do požadovaného počtu 60 kreditů/rok</a:t>
            </a:r>
          </a:p>
          <a:p>
            <a:pPr marL="457200" lvl="1" indent="0">
              <a:buFontTx/>
              <a:buNone/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>
            <a:extLst>
              <a:ext uri="{FF2B5EF4-FFF2-40B4-BE49-F238E27FC236}">
                <a16:creationId xmlns:a16="http://schemas.microsoft.com/office/drawing/2014/main" id="{A1E2E8BD-006A-4829-B000-9A8441EE8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5">
            <a:extLst>
              <a:ext uri="{FF2B5EF4-FFF2-40B4-BE49-F238E27FC236}">
                <a16:creationId xmlns:a16="http://schemas.microsoft.com/office/drawing/2014/main" id="{CAB2CB98-0609-4402-9FCA-248404905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Nadpis 1">
            <a:extLst>
              <a:ext uri="{FF2B5EF4-FFF2-40B4-BE49-F238E27FC236}">
                <a16:creationId xmlns:a16="http://schemas.microsoft.com/office/drawing/2014/main" id="{802DB998-76BE-4166-8DBF-0D881AE78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0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Portál STAG (IS STAG) – evidence studia</a:t>
            </a:r>
          </a:p>
        </p:txBody>
      </p:sp>
      <p:sp>
        <p:nvSpPr>
          <p:cNvPr id="20485" name="Zástupný obsah 2">
            <a:extLst>
              <a:ext uri="{FF2B5EF4-FFF2-40B4-BE49-F238E27FC236}">
                <a16:creationId xmlns:a16="http://schemas.microsoft.com/office/drawing/2014/main" id="{8FB13A17-5763-40D6-8DDC-932D1B72B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89706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cs-CZ" altLang="cs-CZ" sz="24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https://portal.upce.cz</a:t>
            </a:r>
            <a:r>
              <a:rPr lang="cs-CZ" altLang="cs-CZ" sz="24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/>
              <a:t>(stag.upce.cz)</a:t>
            </a:r>
          </a:p>
          <a:p>
            <a:pPr>
              <a:buClr>
                <a:schemeClr val="tx1"/>
              </a:buClr>
            </a:pPr>
            <a:r>
              <a:rPr lang="cs-CZ" altLang="cs-CZ" sz="1800" b="1" dirty="0"/>
              <a:t>zápis předmětů, tvorba rozvrhů</a:t>
            </a:r>
          </a:p>
          <a:p>
            <a:pPr>
              <a:buClr>
                <a:schemeClr val="tx1"/>
              </a:buClr>
            </a:pPr>
            <a:r>
              <a:rPr lang="cs-CZ" altLang="cs-CZ" sz="1800" dirty="0"/>
              <a:t>prohlížení a vyhledávání informací </a:t>
            </a:r>
            <a:br>
              <a:rPr lang="cs-CZ" altLang="cs-CZ" sz="1800" dirty="0"/>
            </a:br>
            <a:r>
              <a:rPr lang="cs-CZ" altLang="cs-CZ" sz="1800" dirty="0"/>
              <a:t>o rozvrzích, předmětech, oborech</a:t>
            </a:r>
          </a:p>
          <a:p>
            <a:pPr>
              <a:buClr>
                <a:schemeClr val="tx1"/>
              </a:buClr>
            </a:pPr>
            <a:r>
              <a:rPr lang="cs-CZ" altLang="cs-CZ" sz="1800" dirty="0"/>
              <a:t>přihlašování na zkoušky</a:t>
            </a:r>
          </a:p>
          <a:p>
            <a:pPr>
              <a:buClr>
                <a:schemeClr val="tx1"/>
              </a:buClr>
            </a:pPr>
            <a:r>
              <a:rPr lang="cs-CZ" altLang="cs-CZ" sz="1800" dirty="0"/>
              <a:t>odkaz na e-learning. systém</a:t>
            </a:r>
          </a:p>
          <a:p>
            <a:pPr>
              <a:buClr>
                <a:schemeClr val="tx1"/>
              </a:buClr>
            </a:pPr>
            <a:r>
              <a:rPr lang="cs-CZ" altLang="cs-CZ" sz="1800" dirty="0"/>
              <a:t>stahování studijních materiálů</a:t>
            </a:r>
          </a:p>
          <a:p>
            <a:pPr>
              <a:buClr>
                <a:schemeClr val="tx1"/>
              </a:buClr>
            </a:pPr>
            <a:r>
              <a:rPr lang="cs-CZ" altLang="cs-CZ" sz="1800" dirty="0"/>
              <a:t>zjištění výsledků zápočtů a zkoušek</a:t>
            </a:r>
          </a:p>
          <a:p>
            <a:pPr>
              <a:buClr>
                <a:schemeClr val="tx1"/>
              </a:buClr>
            </a:pPr>
            <a:r>
              <a:rPr lang="cs-CZ" altLang="cs-CZ" sz="1800" dirty="0"/>
              <a:t>hodnocení studia</a:t>
            </a:r>
          </a:p>
          <a:p>
            <a:pPr>
              <a:buClr>
                <a:schemeClr val="tx1"/>
              </a:buClr>
            </a:pPr>
            <a:r>
              <a:rPr lang="cs-CZ" altLang="cs-CZ" sz="1800" dirty="0"/>
              <a:t>generování potvrzení o studiu</a:t>
            </a:r>
          </a:p>
          <a:p>
            <a:pPr>
              <a:buClr>
                <a:schemeClr val="tx1"/>
              </a:buClr>
            </a:pPr>
            <a:r>
              <a:rPr lang="cs-CZ" altLang="cs-CZ" sz="1800" dirty="0"/>
              <a:t>vyplnění údajů o bakalářské práci</a:t>
            </a:r>
          </a:p>
          <a:p>
            <a:pPr>
              <a:buClr>
                <a:schemeClr val="tx1"/>
              </a:buClr>
            </a:pPr>
            <a:endParaRPr lang="cs-CZ" altLang="cs-CZ" sz="1800" dirty="0"/>
          </a:p>
          <a:p>
            <a:pPr>
              <a:buClr>
                <a:schemeClr val="tx1"/>
              </a:buClr>
            </a:pPr>
            <a:endParaRPr lang="cs-CZ" altLang="cs-CZ" sz="1600" b="1" dirty="0">
              <a:solidFill>
                <a:srgbClr val="00A1B5"/>
              </a:solidFill>
            </a:endParaRPr>
          </a:p>
        </p:txBody>
      </p:sp>
      <p:pic>
        <p:nvPicPr>
          <p:cNvPr id="20486" name="Obrázek 5">
            <a:extLst>
              <a:ext uri="{FF2B5EF4-FFF2-40B4-BE49-F238E27FC236}">
                <a16:creationId xmlns:a16="http://schemas.microsoft.com/office/drawing/2014/main" id="{E61DEFEE-51E4-4070-B80F-B484F409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8" r="51598" b="3815"/>
          <a:stretch>
            <a:fillRect/>
          </a:stretch>
        </p:blipFill>
        <p:spPr bwMode="auto">
          <a:xfrm>
            <a:off x="4487863" y="2762250"/>
            <a:ext cx="442595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>
            <a:extLst>
              <a:ext uri="{FF2B5EF4-FFF2-40B4-BE49-F238E27FC236}">
                <a16:creationId xmlns:a16="http://schemas.microsoft.com/office/drawing/2014/main" id="{BE61986E-D05C-4C66-BEEA-3912838D3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5">
            <a:extLst>
              <a:ext uri="{FF2B5EF4-FFF2-40B4-BE49-F238E27FC236}">
                <a16:creationId xmlns:a16="http://schemas.microsoft.com/office/drawing/2014/main" id="{A7A11521-F8E9-470F-A395-AAFB1CC93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Nadpis 1">
            <a:extLst>
              <a:ext uri="{FF2B5EF4-FFF2-40B4-BE49-F238E27FC236}">
                <a16:creationId xmlns:a16="http://schemas.microsoft.com/office/drawing/2014/main" id="{E9C75994-AE94-4F22-9C3A-1BF448B7D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tx2"/>
                </a:solidFill>
              </a:rPr>
              <a:t>Identifikační číslo studenta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chemeClr val="tx2"/>
                </a:solidFill>
              </a:rPr>
              <a:t> -  STAG ID (I24xxx)</a:t>
            </a:r>
          </a:p>
        </p:txBody>
      </p:sp>
      <p:sp>
        <p:nvSpPr>
          <p:cNvPr id="21509" name="Zástupný obsah 2">
            <a:extLst>
              <a:ext uri="{FF2B5EF4-FFF2-40B4-BE49-F238E27FC236}">
                <a16:creationId xmlns:a16="http://schemas.microsoft.com/office/drawing/2014/main" id="{644457AE-AB7C-4B92-89AA-15D09BBEB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8235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 sz="1400" b="1">
              <a:solidFill>
                <a:srgbClr val="00A1B5"/>
              </a:solidFill>
            </a:endParaRPr>
          </a:p>
        </p:txBody>
      </p:sp>
      <p:sp>
        <p:nvSpPr>
          <p:cNvPr id="21510" name="Zástupný obsah 2">
            <a:extLst>
              <a:ext uri="{FF2B5EF4-FFF2-40B4-BE49-F238E27FC236}">
                <a16:creationId xmlns:a16="http://schemas.microsoft.com/office/drawing/2014/main" id="{C5677C46-69E3-4427-8D1C-738413E8C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2001838"/>
            <a:ext cx="8235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 sz="1400" b="1">
              <a:solidFill>
                <a:srgbClr val="00A1B5"/>
              </a:solidFill>
            </a:endParaRPr>
          </a:p>
        </p:txBody>
      </p:sp>
      <p:sp>
        <p:nvSpPr>
          <p:cNvPr id="21511" name="Zástupný obsah 2">
            <a:extLst>
              <a:ext uri="{FF2B5EF4-FFF2-40B4-BE49-F238E27FC236}">
                <a16:creationId xmlns:a16="http://schemas.microsoft.com/office/drawing/2014/main" id="{5EF6BB10-C0B9-43CD-8AC2-5CDCB7665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05000"/>
            <a:ext cx="82359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/>
              <a:t>jedinečný identifikátor každého studenta</a:t>
            </a:r>
          </a:p>
          <a:p>
            <a:r>
              <a:rPr lang="cs-CZ" altLang="cs-CZ" sz="2000"/>
              <a:t>studenti FEI: na začátku je „I“</a:t>
            </a:r>
          </a:p>
          <a:p>
            <a:r>
              <a:rPr lang="cs-CZ" altLang="cs-CZ" sz="2000"/>
              <a:t>uvádějte při komunikaci se studijním oddělením a vyučujícími</a:t>
            </a:r>
          </a:p>
        </p:txBody>
      </p:sp>
      <p:pic>
        <p:nvPicPr>
          <p:cNvPr id="23560" name="Obrázek 6">
            <a:extLst>
              <a:ext uri="{FF2B5EF4-FFF2-40B4-BE49-F238E27FC236}">
                <a16:creationId xmlns:a16="http://schemas.microsoft.com/office/drawing/2014/main" id="{378DE9C3-7BA6-4928-8848-D7312514B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5512" r="65378" b="55714"/>
          <a:stretch>
            <a:fillRect/>
          </a:stretch>
        </p:blipFill>
        <p:spPr bwMode="auto">
          <a:xfrm>
            <a:off x="771525" y="3013302"/>
            <a:ext cx="6847410" cy="247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C349C82F-D575-49CD-94FA-311BB0801097}"/>
              </a:ext>
            </a:extLst>
          </p:cNvPr>
          <p:cNvSpPr/>
          <p:nvPr/>
        </p:nvSpPr>
        <p:spPr>
          <a:xfrm>
            <a:off x="2881313" y="3851275"/>
            <a:ext cx="1568450" cy="682625"/>
          </a:xfrm>
          <a:prstGeom prst="ellipse">
            <a:avLst/>
          </a:prstGeom>
          <a:noFill/>
          <a:ln w="38100">
            <a:solidFill>
              <a:srgbClr val="00A1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>
            <a:extLst>
              <a:ext uri="{FF2B5EF4-FFF2-40B4-BE49-F238E27FC236}">
                <a16:creationId xmlns:a16="http://schemas.microsoft.com/office/drawing/2014/main" id="{C07B8BC5-8A55-4AD9-9E75-EABED17F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5">
            <a:extLst>
              <a:ext uri="{FF2B5EF4-FFF2-40B4-BE49-F238E27FC236}">
                <a16:creationId xmlns:a16="http://schemas.microsoft.com/office/drawing/2014/main" id="{02657F22-1C63-478F-90AF-9104A7B71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Nadpis 1">
            <a:extLst>
              <a:ext uri="{FF2B5EF4-FFF2-40B4-BE49-F238E27FC236}">
                <a16:creationId xmlns:a16="http://schemas.microsoft.com/office/drawing/2014/main" id="{ACEAEA10-ECAD-42E3-8792-18E6143F2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</a:rPr>
              <a:t>Tvorba rozvrhu – zápis předmětů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ADCFF3-854C-4159-AC4A-3EDDB080DC47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603375"/>
            <a:ext cx="8043863" cy="45132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cs-CZ" altLang="cs-CZ" sz="1800" b="1" u="sng" dirty="0"/>
              <a:t>KDY PROVÉST ZÁPIS PŘEDMĚTŮ?</a:t>
            </a:r>
          </a:p>
          <a:p>
            <a:pPr>
              <a:defRPr/>
            </a:pPr>
            <a:r>
              <a:rPr lang="cs-CZ" altLang="cs-CZ" sz="1800" dirty="0"/>
              <a:t>1. ročníky Bc. studia: </a:t>
            </a:r>
            <a:r>
              <a:rPr lang="cs-CZ" altLang="cs-CZ" sz="1800" b="1" dirty="0"/>
              <a:t>od </a:t>
            </a:r>
            <a:r>
              <a:rPr lang="cs-CZ" altLang="cs-CZ" sz="1800" b="1" dirty="0">
                <a:solidFill>
                  <a:srgbClr val="00A1B5"/>
                </a:solidFill>
              </a:rPr>
              <a:t>19. 9. 2024 </a:t>
            </a:r>
            <a:r>
              <a:rPr lang="cs-CZ" altLang="cs-CZ" sz="1800" b="1" dirty="0"/>
              <a:t>9:00 do </a:t>
            </a:r>
            <a:r>
              <a:rPr lang="cs-CZ" altLang="cs-CZ" sz="1800" b="1" dirty="0">
                <a:solidFill>
                  <a:srgbClr val="00A1B5"/>
                </a:solidFill>
              </a:rPr>
              <a:t>22. 9. 2024 </a:t>
            </a:r>
            <a:r>
              <a:rPr lang="cs-CZ" altLang="cs-CZ" sz="1800" b="1" dirty="0"/>
              <a:t>20:00</a:t>
            </a:r>
          </a:p>
          <a:p>
            <a:pPr>
              <a:defRPr/>
            </a:pPr>
            <a:r>
              <a:rPr lang="cs-CZ" altLang="cs-CZ" sz="1800" dirty="0"/>
              <a:t>Případné úpravy rozvrhu lze provést ještě první 2 týdny přednáškového období: od </a:t>
            </a:r>
            <a:r>
              <a:rPr lang="cs-CZ" altLang="cs-CZ" sz="1800" b="1" dirty="0">
                <a:solidFill>
                  <a:srgbClr val="00A1B5"/>
                </a:solidFill>
              </a:rPr>
              <a:t>23. 9. 2024 </a:t>
            </a:r>
            <a:r>
              <a:rPr lang="cs-CZ" altLang="cs-CZ" sz="1800" dirty="0"/>
              <a:t>12:00 do </a:t>
            </a:r>
            <a:r>
              <a:rPr lang="cs-CZ" altLang="cs-CZ" sz="1800" b="1" dirty="0">
                <a:solidFill>
                  <a:srgbClr val="00A1B5"/>
                </a:solidFill>
              </a:rPr>
              <a:t>6. 10. 2024 </a:t>
            </a:r>
            <a:r>
              <a:rPr lang="cs-CZ" altLang="cs-CZ" sz="1800" dirty="0"/>
              <a:t>20:00</a:t>
            </a:r>
          </a:p>
          <a:p>
            <a:pPr>
              <a:defRPr/>
            </a:pPr>
            <a:r>
              <a:rPr lang="cs-CZ" altLang="cs-CZ" sz="1800" dirty="0"/>
              <a:t>Osobní studijní plán se </a:t>
            </a:r>
            <a:r>
              <a:rPr lang="cs-CZ" altLang="cs-CZ" sz="1800" dirty="0">
                <a:solidFill>
                  <a:srgbClr val="FF0000"/>
                </a:solidFill>
              </a:rPr>
              <a:t>stává závazným od 2. týdne v semestru</a:t>
            </a:r>
            <a:endParaRPr lang="cs-CZ" altLang="cs-CZ" sz="1800" dirty="0"/>
          </a:p>
          <a:p>
            <a:pPr marL="0" indent="0">
              <a:buFontTx/>
              <a:buNone/>
              <a:defRPr/>
            </a:pPr>
            <a:endParaRPr lang="cs-CZ" altLang="cs-CZ" sz="1800" b="1" dirty="0"/>
          </a:p>
          <a:p>
            <a:pPr marL="0" indent="0">
              <a:buFontTx/>
              <a:buNone/>
              <a:defRPr/>
            </a:pPr>
            <a:r>
              <a:rPr lang="cs-CZ" altLang="cs-CZ" sz="1800" b="1" u="sng" dirty="0"/>
              <a:t>JAK A KDE PROVÉST ZÁPIS PŘEDMĚTŮ? </a:t>
            </a:r>
          </a:p>
          <a:p>
            <a:pPr marL="0" indent="0">
              <a:buFontTx/>
              <a:buNone/>
              <a:defRPr/>
            </a:pPr>
            <a:r>
              <a:rPr lang="cs-CZ" altLang="cs-CZ" sz="1800" b="1" dirty="0"/>
              <a:t>V IS STAG </a:t>
            </a:r>
            <a:r>
              <a:rPr lang="cs-CZ" altLang="cs-CZ" sz="1800" dirty="0"/>
              <a:t>– svislá záložka </a:t>
            </a:r>
            <a:r>
              <a:rPr lang="cs-CZ" altLang="cs-CZ" sz="1800" b="1" dirty="0"/>
              <a:t>PŘEDZÁPIS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Rozvrh tvoříte vždy na jeden semestr. Doporučujeme zapsat všechny povinné předměty, předepsaný počet povinně-volitelných předmětů a doplnit předměty volitelnými. </a:t>
            </a:r>
          </a:p>
          <a:p>
            <a:pPr marL="0" indent="0"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dirty="0"/>
              <a:t>podle kapacity je možné zapsání předmětu jiných studijních programů/fakult = </a:t>
            </a:r>
            <a:br>
              <a:rPr lang="cs-CZ" altLang="cs-CZ" sz="1800" dirty="0"/>
            </a:br>
            <a:r>
              <a:rPr lang="cs-CZ" altLang="cs-CZ" sz="1800" dirty="0"/>
              <a:t>statut volitelného předmětu, vždy po svolení garanta/přednášejícího předmětu</a:t>
            </a:r>
          </a:p>
          <a:p>
            <a:pPr>
              <a:defRPr/>
            </a:pPr>
            <a:endParaRPr lang="cs-CZ" altLang="cs-CZ" sz="1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2">
            <a:extLst>
              <a:ext uri="{FF2B5EF4-FFF2-40B4-BE49-F238E27FC236}">
                <a16:creationId xmlns:a16="http://schemas.microsoft.com/office/drawing/2014/main" id="{D7F3C6D2-5C0D-4B6B-AE77-B40B7543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3">
            <a:extLst>
              <a:ext uri="{FF2B5EF4-FFF2-40B4-BE49-F238E27FC236}">
                <a16:creationId xmlns:a16="http://schemas.microsoft.com/office/drawing/2014/main" id="{B37EC38E-26D6-4FB7-B529-7FA0033F3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Nadpis 5">
            <a:extLst>
              <a:ext uri="{FF2B5EF4-FFF2-40B4-BE49-F238E27FC236}">
                <a16:creationId xmlns:a16="http://schemas.microsoft.com/office/drawing/2014/main" id="{3CF7880D-96F7-4548-922E-59488CFF15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cs-CZ" altLang="cs-CZ" b="1"/>
              <a:t>Vedení fakulty</a:t>
            </a:r>
          </a:p>
        </p:txBody>
      </p:sp>
      <p:sp>
        <p:nvSpPr>
          <p:cNvPr id="5125" name="Zástupný obsah 6">
            <a:extLst>
              <a:ext uri="{FF2B5EF4-FFF2-40B4-BE49-F238E27FC236}">
                <a16:creationId xmlns:a16="http://schemas.microsoft.com/office/drawing/2014/main" id="{08C3FA54-E71E-44C5-89E3-D85EF286F76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22275" y="1752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cs-CZ" altLang="cs-CZ" sz="2200" b="1" dirty="0">
                <a:solidFill>
                  <a:srgbClr val="00A1B5"/>
                </a:solidFill>
              </a:rPr>
              <a:t>děkan</a:t>
            </a:r>
          </a:p>
          <a:p>
            <a:pPr marL="0" indent="0">
              <a:buFontTx/>
              <a:buNone/>
              <a:defRPr/>
            </a:pPr>
            <a:r>
              <a:rPr lang="cs-CZ" altLang="cs-CZ" sz="2200" b="1" dirty="0">
                <a:solidFill>
                  <a:srgbClr val="00A1B5"/>
                </a:solidFill>
              </a:rPr>
              <a:t>	</a:t>
            </a:r>
            <a:r>
              <a:rPr lang="cs-CZ" altLang="cs-CZ" sz="2200" dirty="0"/>
              <a:t>prof. Ing. Petr Doležel, Ph.D.</a:t>
            </a:r>
          </a:p>
          <a:p>
            <a:pPr>
              <a:defRPr/>
            </a:pPr>
            <a:r>
              <a:rPr lang="cs-CZ" altLang="cs-CZ" sz="2200" b="1" dirty="0">
                <a:solidFill>
                  <a:srgbClr val="00A1B5"/>
                </a:solidFill>
              </a:rPr>
              <a:t>proděkan pro vzdělávání a kvalitu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	Ing. Daniel Honc, Ph.D.</a:t>
            </a:r>
          </a:p>
          <a:p>
            <a:pPr>
              <a:defRPr/>
            </a:pPr>
            <a:r>
              <a:rPr lang="cs-CZ" altLang="cs-CZ" sz="2200" b="1" dirty="0">
                <a:solidFill>
                  <a:srgbClr val="00A1B5"/>
                </a:solidFill>
              </a:rPr>
              <a:t>proděkan pro vnitřní rozvoj a vnější vztahy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	Ing. Zdeněk Němec, Ph.D.</a:t>
            </a:r>
          </a:p>
          <a:p>
            <a:pPr>
              <a:defRPr/>
            </a:pPr>
            <a:r>
              <a:rPr lang="cs-CZ" altLang="cs-CZ" sz="2200" b="1" dirty="0">
                <a:solidFill>
                  <a:srgbClr val="00A1B5"/>
                </a:solidFill>
              </a:rPr>
              <a:t>proděkan pro vědu a tvůrčí činnost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	Ing. Tomáš Zálabský, Ph.D.</a:t>
            </a:r>
          </a:p>
          <a:p>
            <a:pPr>
              <a:defRPr/>
            </a:pPr>
            <a:r>
              <a:rPr lang="cs-CZ" altLang="cs-CZ" sz="2200" b="1" dirty="0">
                <a:solidFill>
                  <a:srgbClr val="00A1B5"/>
                </a:solidFill>
              </a:rPr>
              <a:t>tajemnice</a:t>
            </a:r>
          </a:p>
          <a:p>
            <a:pPr marL="0" indent="0">
              <a:buFontTx/>
              <a:buNone/>
              <a:defRPr/>
            </a:pPr>
            <a:r>
              <a:rPr lang="cs-CZ" altLang="cs-CZ" sz="2200" dirty="0"/>
              <a:t>	Ing. Iveta Doudová</a:t>
            </a:r>
          </a:p>
        </p:txBody>
      </p:sp>
    </p:spTree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>
            <a:extLst>
              <a:ext uri="{FF2B5EF4-FFF2-40B4-BE49-F238E27FC236}">
                <a16:creationId xmlns:a16="http://schemas.microsoft.com/office/drawing/2014/main" id="{3DDA8F7F-5073-4963-B116-741DB5E3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15">
            <a:extLst>
              <a:ext uri="{FF2B5EF4-FFF2-40B4-BE49-F238E27FC236}">
                <a16:creationId xmlns:a16="http://schemas.microsoft.com/office/drawing/2014/main" id="{4BE6FD68-8589-4C80-8C84-65D4331FB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Nadpis 1">
            <a:extLst>
              <a:ext uri="{FF2B5EF4-FFF2-40B4-BE49-F238E27FC236}">
                <a16:creationId xmlns:a16="http://schemas.microsoft.com/office/drawing/2014/main" id="{9F880CEF-7994-4AE9-B91C-62D11F734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288"/>
            <a:ext cx="9140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Rozvrhy – v IS STAG</a:t>
            </a:r>
          </a:p>
        </p:txBody>
      </p:sp>
      <p:pic>
        <p:nvPicPr>
          <p:cNvPr id="23557" name="Obrázek 5">
            <a:extLst>
              <a:ext uri="{FF2B5EF4-FFF2-40B4-BE49-F238E27FC236}">
                <a16:creationId xmlns:a16="http://schemas.microsoft.com/office/drawing/2014/main" id="{4FEF3911-BE6E-4CDB-9529-9D030EC95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40253" r="75966" b="17799"/>
          <a:stretch>
            <a:fillRect/>
          </a:stretch>
        </p:blipFill>
        <p:spPr bwMode="auto">
          <a:xfrm>
            <a:off x="2244725" y="2027238"/>
            <a:ext cx="44862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5DC3D34B-EACF-4059-8B31-DB6F06437F22}"/>
              </a:ext>
            </a:extLst>
          </p:cNvPr>
          <p:cNvCxnSpPr/>
          <p:nvPr/>
        </p:nvCxnSpPr>
        <p:spPr>
          <a:xfrm flipH="1">
            <a:off x="6173788" y="3589338"/>
            <a:ext cx="936625" cy="5445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07C53B63-9BEA-4467-BBC6-318EA4726CA7}"/>
              </a:ext>
            </a:extLst>
          </p:cNvPr>
          <p:cNvCxnSpPr>
            <a:cxnSpLocks/>
          </p:cNvCxnSpPr>
          <p:nvPr/>
        </p:nvCxnSpPr>
        <p:spPr>
          <a:xfrm flipH="1">
            <a:off x="6353175" y="4292600"/>
            <a:ext cx="11382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044688B9-3479-47DC-BFD3-E20E8F5AF431}"/>
              </a:ext>
            </a:extLst>
          </p:cNvPr>
          <p:cNvCxnSpPr>
            <a:cxnSpLocks/>
          </p:cNvCxnSpPr>
          <p:nvPr/>
        </p:nvCxnSpPr>
        <p:spPr>
          <a:xfrm flipH="1" flipV="1">
            <a:off x="6080125" y="4449763"/>
            <a:ext cx="838200" cy="5969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1" name="TextovéPole 15">
            <a:extLst>
              <a:ext uri="{FF2B5EF4-FFF2-40B4-BE49-F238E27FC236}">
                <a16:creationId xmlns:a16="http://schemas.microsoft.com/office/drawing/2014/main" id="{E3C0116C-11C7-4E42-9941-875574898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413" y="3379788"/>
            <a:ext cx="10556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kód předmětu</a:t>
            </a:r>
          </a:p>
        </p:txBody>
      </p:sp>
      <p:sp>
        <p:nvSpPr>
          <p:cNvPr id="23562" name="TextovéPole 16">
            <a:extLst>
              <a:ext uri="{FF2B5EF4-FFF2-40B4-BE49-F238E27FC236}">
                <a16:creationId xmlns:a16="http://schemas.microsoft.com/office/drawing/2014/main" id="{04052052-9053-4F90-AD1B-0B3D91B31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4130675"/>
            <a:ext cx="6381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učebna</a:t>
            </a:r>
          </a:p>
        </p:txBody>
      </p:sp>
      <p:sp>
        <p:nvSpPr>
          <p:cNvPr id="23563" name="TextovéPole 17">
            <a:extLst>
              <a:ext uri="{FF2B5EF4-FFF2-40B4-BE49-F238E27FC236}">
                <a16:creationId xmlns:a16="http://schemas.microsoft.com/office/drawing/2014/main" id="{37ED2FCA-3492-4CF4-90ED-EF284508F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313" y="5048250"/>
            <a:ext cx="838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/>
              <a:t>vyučující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>
            <a:extLst>
              <a:ext uri="{FF2B5EF4-FFF2-40B4-BE49-F238E27FC236}">
                <a16:creationId xmlns:a16="http://schemas.microsoft.com/office/drawing/2014/main" id="{40D501FA-1C85-42A6-A85A-48BD94B8F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5">
            <a:extLst>
              <a:ext uri="{FF2B5EF4-FFF2-40B4-BE49-F238E27FC236}">
                <a16:creationId xmlns:a16="http://schemas.microsoft.com/office/drawing/2014/main" id="{0AD2BBFD-4EE7-49CE-BE7F-F058C288F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Nadpis 1">
            <a:extLst>
              <a:ext uri="{FF2B5EF4-FFF2-40B4-BE49-F238E27FC236}">
                <a16:creationId xmlns:a16="http://schemas.microsoft.com/office/drawing/2014/main" id="{3983FD22-A419-4929-B2F5-2A9131852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5163"/>
            <a:ext cx="914082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chemeClr val="tx2"/>
                </a:solidFill>
              </a:rPr>
              <a:t>Sylaby předmětů – obsah předmětů</a:t>
            </a:r>
          </a:p>
        </p:txBody>
      </p:sp>
      <p:pic>
        <p:nvPicPr>
          <p:cNvPr id="24581" name="Obrázek 3">
            <a:extLst>
              <a:ext uri="{FF2B5EF4-FFF2-40B4-BE49-F238E27FC236}">
                <a16:creationId xmlns:a16="http://schemas.microsoft.com/office/drawing/2014/main" id="{A05F8576-5F2D-465B-9E37-4D700C1F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r="51682" b="7581"/>
          <a:stretch>
            <a:fillRect/>
          </a:stretch>
        </p:blipFill>
        <p:spPr bwMode="auto">
          <a:xfrm>
            <a:off x="1058863" y="1808163"/>
            <a:ext cx="6557962" cy="329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4">
            <a:extLst>
              <a:ext uri="{FF2B5EF4-FFF2-40B4-BE49-F238E27FC236}">
                <a16:creationId xmlns:a16="http://schemas.microsoft.com/office/drawing/2014/main" id="{EF3670C5-6B14-4CCB-AC4A-65F3873EF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5">
            <a:extLst>
              <a:ext uri="{FF2B5EF4-FFF2-40B4-BE49-F238E27FC236}">
                <a16:creationId xmlns:a16="http://schemas.microsoft.com/office/drawing/2014/main" id="{08ED1335-7CCD-4379-AED3-00C714F2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Nadpis 1">
            <a:extLst>
              <a:ext uri="{FF2B5EF4-FFF2-40B4-BE49-F238E27FC236}">
                <a16:creationId xmlns:a16="http://schemas.microsoft.com/office/drawing/2014/main" id="{D9A89636-8DFA-4AB4-9777-80B0B4A72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" y="609600"/>
            <a:ext cx="9140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Standardy výuky</a:t>
            </a:r>
          </a:p>
        </p:txBody>
      </p:sp>
      <p:pic>
        <p:nvPicPr>
          <p:cNvPr id="25605" name="Obrázek 2">
            <a:extLst>
              <a:ext uri="{FF2B5EF4-FFF2-40B4-BE49-F238E27FC236}">
                <a16:creationId xmlns:a16="http://schemas.microsoft.com/office/drawing/2014/main" id="{08AC93EC-016B-4E78-ACD4-B23C5AF74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3429000"/>
            <a:ext cx="66563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Zástupný obsah 2">
            <a:extLst>
              <a:ext uri="{FF2B5EF4-FFF2-40B4-BE49-F238E27FC236}">
                <a16:creationId xmlns:a16="http://schemas.microsoft.com/office/drawing/2014/main" id="{6D6AB29B-942F-42F1-9F38-BB1C8C4CC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1506538"/>
            <a:ext cx="7772400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cs-CZ" altLang="cs-CZ" sz="2400" b="1"/>
              <a:t>Výukové období </a:t>
            </a:r>
            <a:r>
              <a:rPr lang="cs-CZ" altLang="cs-CZ" sz="2400"/>
              <a:t>– požadavky, podle rozvrhu, materiály, změny výuky, konzultace</a:t>
            </a:r>
          </a:p>
          <a:p>
            <a:pPr>
              <a:buClr>
                <a:schemeClr val="tx1"/>
              </a:buClr>
            </a:pPr>
            <a:r>
              <a:rPr lang="cs-CZ" altLang="cs-CZ" sz="2400" b="1"/>
              <a:t>Zkouškové období </a:t>
            </a:r>
            <a:r>
              <a:rPr lang="cs-CZ" altLang="cs-CZ" sz="2400"/>
              <a:t>-  kapacita termínů</a:t>
            </a:r>
          </a:p>
          <a:p>
            <a:pPr>
              <a:buClr>
                <a:schemeClr val="tx1"/>
              </a:buClr>
            </a:pPr>
            <a:r>
              <a:rPr lang="cs-CZ" altLang="cs-CZ" sz="2400" b="1"/>
              <a:t>Zpětná vazba studentů </a:t>
            </a:r>
            <a:r>
              <a:rPr lang="cs-CZ" altLang="cs-CZ" sz="2400"/>
              <a:t>– anketa, kontakty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>
            <a:extLst>
              <a:ext uri="{FF2B5EF4-FFF2-40B4-BE49-F238E27FC236}">
                <a16:creationId xmlns:a16="http://schemas.microsoft.com/office/drawing/2014/main" id="{BB0DF2CB-9503-4300-9911-B77A7B735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15">
            <a:extLst>
              <a:ext uri="{FF2B5EF4-FFF2-40B4-BE49-F238E27FC236}">
                <a16:creationId xmlns:a16="http://schemas.microsoft.com/office/drawing/2014/main" id="{8AC71447-7DE0-4951-B8E0-BE06CBBE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Nadpis 1">
            <a:extLst>
              <a:ext uri="{FF2B5EF4-FFF2-40B4-BE49-F238E27FC236}">
                <a16:creationId xmlns:a16="http://schemas.microsoft.com/office/drawing/2014/main" id="{9435FE18-76B5-4A29-8F8D-0C16A5FEB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75" y="59848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Hodnocení výuky</a:t>
            </a:r>
          </a:p>
        </p:txBody>
      </p:sp>
      <p:pic>
        <p:nvPicPr>
          <p:cNvPr id="26629" name="Obrázek 2">
            <a:extLst>
              <a:ext uri="{FF2B5EF4-FFF2-40B4-BE49-F238E27FC236}">
                <a16:creationId xmlns:a16="http://schemas.microsoft.com/office/drawing/2014/main" id="{63E3E01E-BF3D-4457-9AE6-CA3E51F2C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2454275"/>
            <a:ext cx="547687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Zástupný obsah 2">
            <a:extLst>
              <a:ext uri="{FF2B5EF4-FFF2-40B4-BE49-F238E27FC236}">
                <a16:creationId xmlns:a16="http://schemas.microsoft.com/office/drawing/2014/main" id="{64A66C49-973B-4587-8E5B-3B27DFACB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1665288"/>
            <a:ext cx="7275512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cs-CZ" altLang="cs-CZ" sz="2400" b="1"/>
              <a:t>Anonymní anketa</a:t>
            </a:r>
            <a:r>
              <a:rPr lang="cs-CZ" altLang="cs-CZ" sz="2400"/>
              <a:t> – QR kódy v učebnách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4">
            <a:extLst>
              <a:ext uri="{FF2B5EF4-FFF2-40B4-BE49-F238E27FC236}">
                <a16:creationId xmlns:a16="http://schemas.microsoft.com/office/drawing/2014/main" id="{3E4C7343-777E-4ADF-8690-3D99CA8D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5">
            <a:extLst>
              <a:ext uri="{FF2B5EF4-FFF2-40B4-BE49-F238E27FC236}">
                <a16:creationId xmlns:a16="http://schemas.microsoft.com/office/drawing/2014/main" id="{34208B16-BEB3-4BB4-A595-5C2C2F9C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Nadpis 1">
            <a:extLst>
              <a:ext uri="{FF2B5EF4-FFF2-40B4-BE49-F238E27FC236}">
                <a16:creationId xmlns:a16="http://schemas.microsoft.com/office/drawing/2014/main" id="{F7E8B50A-B373-4802-B613-1CCBD759F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75" y="59848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Hodnocení výuky</a:t>
            </a:r>
          </a:p>
        </p:txBody>
      </p:sp>
      <p:pic>
        <p:nvPicPr>
          <p:cNvPr id="27653" name="Obrázek 4">
            <a:extLst>
              <a:ext uri="{FF2B5EF4-FFF2-40B4-BE49-F238E27FC236}">
                <a16:creationId xmlns:a16="http://schemas.microsoft.com/office/drawing/2014/main" id="{DB9707E3-DD98-44C1-B885-62BAC09DF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54163"/>
            <a:ext cx="43561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ázek 6">
            <a:extLst>
              <a:ext uri="{FF2B5EF4-FFF2-40B4-BE49-F238E27FC236}">
                <a16:creationId xmlns:a16="http://schemas.microsoft.com/office/drawing/2014/main" id="{F3BE5906-E209-43B4-A400-A9C75B7B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790825"/>
            <a:ext cx="4786312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4">
            <a:extLst>
              <a:ext uri="{FF2B5EF4-FFF2-40B4-BE49-F238E27FC236}">
                <a16:creationId xmlns:a16="http://schemas.microsoft.com/office/drawing/2014/main" id="{2A797F3F-FA5A-4B42-901D-8E2651A8A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5">
            <a:extLst>
              <a:ext uri="{FF2B5EF4-FFF2-40B4-BE49-F238E27FC236}">
                <a16:creationId xmlns:a16="http://schemas.microsoft.com/office/drawing/2014/main" id="{C03C112B-25A1-4765-8360-40DA47B12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Nadpis 1">
            <a:extLst>
              <a:ext uri="{FF2B5EF4-FFF2-40B4-BE49-F238E27FC236}">
                <a16:creationId xmlns:a16="http://schemas.microsoft.com/office/drawing/2014/main" id="{0269999A-4F82-4FF6-B3BA-6281E23799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059863" cy="865188"/>
          </a:xfrm>
        </p:spPr>
        <p:txBody>
          <a:bodyPr/>
          <a:lstStyle/>
          <a:p>
            <a:r>
              <a:rPr lang="cs-CZ" altLang="cs-CZ" b="1"/>
              <a:t>Druhy stipendií</a:t>
            </a:r>
          </a:p>
        </p:txBody>
      </p:sp>
      <p:sp>
        <p:nvSpPr>
          <p:cNvPr id="15365" name="Zástupný obsah 2">
            <a:extLst>
              <a:ext uri="{FF2B5EF4-FFF2-40B4-BE49-F238E27FC236}">
                <a16:creationId xmlns:a16="http://schemas.microsoft.com/office/drawing/2014/main" id="{A7EAD628-016A-4E5F-9C19-463252AFC81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84213" y="1752600"/>
            <a:ext cx="7772400" cy="4365625"/>
          </a:xfrm>
        </p:spPr>
        <p:txBody>
          <a:bodyPr/>
          <a:lstStyle/>
          <a:p>
            <a:pPr marL="0" indent="0">
              <a:buClr>
                <a:schemeClr val="tx1"/>
              </a:buClr>
              <a:buFontTx/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BANKOVNÍ ÚČET! Ještě dnes zadejte do </a:t>
            </a:r>
            <a:r>
              <a:rPr lang="cs-CZ" altLang="cs-CZ" sz="2000" b="1" dirty="0" err="1">
                <a:solidFill>
                  <a:srgbClr val="FF0000"/>
                </a:solidFill>
              </a:rPr>
              <a:t>STAGu</a:t>
            </a:r>
            <a:r>
              <a:rPr lang="cs-CZ" altLang="cs-CZ" sz="2000" b="1" dirty="0">
                <a:solidFill>
                  <a:srgbClr val="FF0000"/>
                </a:solidFill>
              </a:rPr>
              <a:t> - Záložka Moje údaje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UBYTOVACÍ stipendium - </a:t>
            </a:r>
            <a:r>
              <a:rPr lang="cs-CZ" altLang="cs-CZ" sz="2000" b="1" dirty="0"/>
              <a:t>600 Kč </a:t>
            </a:r>
            <a:r>
              <a:rPr lang="cs-CZ" altLang="cs-CZ" sz="2000" dirty="0"/>
              <a:t>měsíčně (POZOR! 1. výplata až </a:t>
            </a:r>
            <a:br>
              <a:rPr lang="cs-CZ" altLang="cs-CZ" sz="2000" dirty="0"/>
            </a:br>
            <a:r>
              <a:rPr lang="cs-CZ" altLang="cs-CZ" sz="2000" dirty="0"/>
              <a:t>v lednu 2025 za období září – prosinec 2024, následně již výplata každý měsíc)</a:t>
            </a:r>
          </a:p>
          <a:p>
            <a:pP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PROSPĚCHOVÉ stipendium (od 2. ročníku)</a:t>
            </a:r>
          </a:p>
          <a:p>
            <a:pPr marL="0" indent="0">
              <a:buFontTx/>
              <a:buNone/>
              <a:defRPr/>
            </a:pPr>
            <a:r>
              <a:rPr lang="cs-CZ" altLang="cs-CZ" sz="2000" dirty="0"/>
              <a:t>	</a:t>
            </a:r>
            <a:r>
              <a:rPr lang="cs-CZ" altLang="cs-CZ" sz="2000" b="1" dirty="0"/>
              <a:t>3000 Kč </a:t>
            </a:r>
            <a:r>
              <a:rPr lang="cs-CZ" altLang="cs-CZ" sz="2000" dirty="0"/>
              <a:t>měsíčně pro </a:t>
            </a:r>
            <a:r>
              <a:rPr lang="cs-CZ" sz="2000" dirty="0">
                <a:solidFill>
                  <a:srgbClr val="1F1F1F"/>
                </a:solidFill>
              </a:rPr>
              <a:t>Ø studia </a:t>
            </a:r>
            <a:r>
              <a:rPr lang="cs-CZ" altLang="cs-CZ" sz="2000" dirty="0"/>
              <a:t>1 – 1,2</a:t>
            </a:r>
          </a:p>
          <a:p>
            <a:pPr marL="0" indent="0">
              <a:buFontTx/>
              <a:buNone/>
              <a:defRPr/>
            </a:pPr>
            <a:r>
              <a:rPr lang="cs-CZ" altLang="cs-CZ" sz="2000" dirty="0"/>
              <a:t>	</a:t>
            </a:r>
            <a:r>
              <a:rPr lang="cs-CZ" altLang="cs-CZ" sz="2000" b="1" dirty="0"/>
              <a:t>1000 Kč </a:t>
            </a:r>
            <a:r>
              <a:rPr lang="cs-CZ" altLang="cs-CZ" sz="2000" dirty="0"/>
              <a:t>měsíčně pro </a:t>
            </a:r>
            <a:r>
              <a:rPr lang="cs-CZ" sz="2000" dirty="0">
                <a:solidFill>
                  <a:srgbClr val="1F1F1F"/>
                </a:solidFill>
              </a:rPr>
              <a:t>Ø studia </a:t>
            </a:r>
            <a:r>
              <a:rPr lang="cs-CZ" altLang="cs-CZ" sz="2000" dirty="0"/>
              <a:t>1,21 – 1,50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MIMOŘÁDNÉ stipendium (např. za sport)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SOCIÁLNÍ stipendium </a:t>
            </a:r>
          </a:p>
          <a:p>
            <a:pPr marL="0" indent="0">
              <a:buFontTx/>
              <a:buNone/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	</a:t>
            </a:r>
            <a:r>
              <a:rPr lang="cs-CZ" altLang="cs-CZ" sz="2000" dirty="0"/>
              <a:t> 4330 Kč měsíčně – nutné potvrzení z Úřadu práce</a:t>
            </a:r>
            <a:endParaRPr lang="cs-CZ" altLang="cs-CZ" sz="2000" b="1" dirty="0">
              <a:solidFill>
                <a:srgbClr val="00A1B5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stipendium na podporu studia v zahraničí (pro Erasmus pobyty)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>
            <a:extLst>
              <a:ext uri="{FF2B5EF4-FFF2-40B4-BE49-F238E27FC236}">
                <a16:creationId xmlns:a16="http://schemas.microsoft.com/office/drawing/2014/main" id="{097F017C-19E7-4602-BD1B-1CC7058AA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15">
            <a:extLst>
              <a:ext uri="{FF2B5EF4-FFF2-40B4-BE49-F238E27FC236}">
                <a16:creationId xmlns:a16="http://schemas.microsoft.com/office/drawing/2014/main" id="{F7E40D82-3947-4C07-9977-E703B09E5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Nadpis 1">
            <a:extLst>
              <a:ext uri="{FF2B5EF4-FFF2-40B4-BE49-F238E27FC236}">
                <a16:creationId xmlns:a16="http://schemas.microsoft.com/office/drawing/2014/main" id="{83F66050-5525-4915-8CF0-D6B9EC04A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Poplatky za studium</a:t>
            </a:r>
          </a:p>
        </p:txBody>
      </p:sp>
      <p:sp>
        <p:nvSpPr>
          <p:cNvPr id="16389" name="Zástupný obsah 2">
            <a:extLst>
              <a:ext uri="{FF2B5EF4-FFF2-40B4-BE49-F238E27FC236}">
                <a16:creationId xmlns:a16="http://schemas.microsoft.com/office/drawing/2014/main" id="{E42FFAF5-606C-4512-9C2E-39D462EC0C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cs-CZ" altLang="cs-CZ" sz="1600" b="1" dirty="0"/>
              <a:t>Studenti veřejných VŠ mají ze zákona studium </a:t>
            </a:r>
            <a:r>
              <a:rPr lang="cs-CZ" altLang="cs-CZ" sz="1600" b="1" dirty="0">
                <a:solidFill>
                  <a:srgbClr val="00A1B5"/>
                </a:solidFill>
              </a:rPr>
              <a:t>zdarma po standardní dobu studia zvětšenou o 1</a:t>
            </a:r>
            <a:r>
              <a:rPr lang="cs-CZ" altLang="cs-CZ" sz="1600" dirty="0"/>
              <a:t> </a:t>
            </a:r>
            <a:r>
              <a:rPr lang="cs-CZ" altLang="cs-CZ" sz="1600" b="1" dirty="0">
                <a:solidFill>
                  <a:srgbClr val="00A1B5"/>
                </a:solidFill>
              </a:rPr>
              <a:t>rok</a:t>
            </a:r>
            <a:r>
              <a:rPr lang="cs-CZ" altLang="cs-CZ" sz="1600" dirty="0"/>
              <a:t> (tzn. 3 roky +1 rok)</a:t>
            </a:r>
          </a:p>
          <a:p>
            <a:pPr marL="0" indent="0">
              <a:buFontTx/>
              <a:buNone/>
              <a:defRPr/>
            </a:pPr>
            <a:r>
              <a:rPr lang="cs-CZ" altLang="cs-CZ" sz="1600" dirty="0"/>
              <a:t>Pokud student po 4 letech bakalářského studia úspěšně neabsolvuje, je mu vyměřen poplatek za delší studium (nadstandardní doba studia) – poplatek vyměřen dle § 58 odst. 3 VŠ zákona</a:t>
            </a:r>
          </a:p>
          <a:p>
            <a:pPr>
              <a:defRPr/>
            </a:pPr>
            <a:r>
              <a:rPr lang="cs-CZ" altLang="cs-CZ" sz="1600" dirty="0"/>
              <a:t>do </a:t>
            </a:r>
            <a:r>
              <a:rPr lang="cs-CZ" altLang="cs-CZ" sz="1600" dirty="0" err="1"/>
              <a:t>odstudované</a:t>
            </a:r>
            <a:r>
              <a:rPr lang="cs-CZ" altLang="cs-CZ" sz="1600" dirty="0"/>
              <a:t> doby se započítávají i dřívější neúspěšná VŠ studia na českých veřejných VŠ</a:t>
            </a:r>
          </a:p>
          <a:p>
            <a:pPr>
              <a:defRPr/>
            </a:pPr>
            <a:r>
              <a:rPr lang="cs-CZ" altLang="cs-CZ" sz="1600" b="1" u="sng" dirty="0"/>
              <a:t>výše poplatku na Univerzitě Pardubice:</a:t>
            </a:r>
          </a:p>
          <a:p>
            <a:pPr lvl="1">
              <a:defRPr/>
            </a:pPr>
            <a:r>
              <a:rPr lang="cs-CZ" altLang="cs-CZ" sz="1600" dirty="0"/>
              <a:t>studium prodloužené o </a:t>
            </a:r>
            <a:r>
              <a:rPr lang="cs-CZ" altLang="cs-CZ" sz="1600" b="1" dirty="0">
                <a:solidFill>
                  <a:srgbClr val="00A1B5"/>
                </a:solidFill>
              </a:rPr>
              <a:t>méně než 6 měsíců </a:t>
            </a:r>
            <a:r>
              <a:rPr lang="cs-CZ" altLang="cs-CZ" sz="1600" dirty="0"/>
              <a:t>– </a:t>
            </a:r>
            <a:r>
              <a:rPr lang="cs-CZ" altLang="cs-CZ" sz="1600" b="1" dirty="0">
                <a:solidFill>
                  <a:srgbClr val="00A1B5"/>
                </a:solidFill>
              </a:rPr>
              <a:t>15 000,- Kč </a:t>
            </a:r>
            <a:r>
              <a:rPr lang="cs-CZ" altLang="cs-CZ" sz="1600" dirty="0"/>
              <a:t>za započatých 6 měsíců studia</a:t>
            </a:r>
          </a:p>
          <a:p>
            <a:pPr lvl="1">
              <a:buClr>
                <a:schemeClr val="tx1"/>
              </a:buClr>
              <a:defRPr/>
            </a:pPr>
            <a:r>
              <a:rPr lang="cs-CZ" altLang="cs-CZ" sz="1600" b="1" dirty="0">
                <a:solidFill>
                  <a:srgbClr val="00A1B5"/>
                </a:solidFill>
              </a:rPr>
              <a:t>o více než 6 měsíců </a:t>
            </a:r>
            <a:r>
              <a:rPr lang="cs-CZ" altLang="cs-CZ" sz="1600" dirty="0"/>
              <a:t>a </a:t>
            </a:r>
            <a:r>
              <a:rPr lang="cs-CZ" altLang="cs-CZ" sz="1600" b="1" dirty="0">
                <a:solidFill>
                  <a:srgbClr val="00A1B5"/>
                </a:solidFill>
              </a:rPr>
              <a:t>méně než 12 měsíců </a:t>
            </a:r>
            <a:r>
              <a:rPr lang="cs-CZ" altLang="cs-CZ" sz="1600" dirty="0"/>
              <a:t>– </a:t>
            </a:r>
            <a:r>
              <a:rPr lang="cs-CZ" altLang="cs-CZ" sz="1600" b="1" dirty="0">
                <a:solidFill>
                  <a:srgbClr val="00A1B5"/>
                </a:solidFill>
              </a:rPr>
              <a:t>20 000,- Kč </a:t>
            </a:r>
            <a:r>
              <a:rPr lang="cs-CZ" altLang="cs-CZ" sz="1600" dirty="0"/>
              <a:t>za započatých 6 měsíců studia</a:t>
            </a:r>
          </a:p>
          <a:p>
            <a:pPr lvl="1">
              <a:defRPr/>
            </a:pPr>
            <a:r>
              <a:rPr lang="cs-CZ" altLang="cs-CZ" sz="1600" dirty="0"/>
              <a:t>o </a:t>
            </a:r>
            <a:r>
              <a:rPr lang="cs-CZ" altLang="cs-CZ" sz="1600" b="1" dirty="0">
                <a:solidFill>
                  <a:srgbClr val="00A1B5"/>
                </a:solidFill>
              </a:rPr>
              <a:t>více než 12 měsíců </a:t>
            </a:r>
            <a:r>
              <a:rPr lang="cs-CZ" altLang="cs-CZ" sz="1600" dirty="0"/>
              <a:t>a </a:t>
            </a:r>
            <a:r>
              <a:rPr lang="cs-CZ" altLang="cs-CZ" sz="1600" b="1" dirty="0">
                <a:solidFill>
                  <a:srgbClr val="00A1B5"/>
                </a:solidFill>
              </a:rPr>
              <a:t>méně než 18 měsíců </a:t>
            </a:r>
            <a:r>
              <a:rPr lang="cs-CZ" altLang="cs-CZ" sz="1600" dirty="0"/>
              <a:t>– </a:t>
            </a:r>
            <a:r>
              <a:rPr lang="cs-CZ" altLang="cs-CZ" sz="1600" b="1" dirty="0">
                <a:solidFill>
                  <a:srgbClr val="00A1B5"/>
                </a:solidFill>
              </a:rPr>
              <a:t>25 000,- Kč </a:t>
            </a:r>
            <a:r>
              <a:rPr lang="cs-CZ" altLang="cs-CZ" sz="1600" dirty="0"/>
              <a:t>za započatých 6 měsíců studia</a:t>
            </a:r>
          </a:p>
          <a:p>
            <a:pPr lvl="1">
              <a:defRPr/>
            </a:pPr>
            <a:r>
              <a:rPr lang="cs-CZ" altLang="cs-CZ" sz="1600" dirty="0"/>
              <a:t>o </a:t>
            </a:r>
            <a:r>
              <a:rPr lang="cs-CZ" altLang="cs-CZ" sz="1600" b="1" dirty="0">
                <a:solidFill>
                  <a:srgbClr val="00A1B5"/>
                </a:solidFill>
              </a:rPr>
              <a:t>18 měsíců a více </a:t>
            </a:r>
            <a:r>
              <a:rPr lang="cs-CZ" altLang="cs-CZ" sz="1600" dirty="0"/>
              <a:t>– </a:t>
            </a:r>
            <a:r>
              <a:rPr lang="cs-CZ" altLang="cs-CZ" sz="1600" b="1" dirty="0">
                <a:solidFill>
                  <a:srgbClr val="00A1B5"/>
                </a:solidFill>
              </a:rPr>
              <a:t>30 000,- Kč </a:t>
            </a:r>
            <a:r>
              <a:rPr lang="cs-CZ" altLang="cs-CZ" sz="1600" dirty="0"/>
              <a:t>za každých započatých 6 měsíců 	  	  studia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4">
            <a:extLst>
              <a:ext uri="{FF2B5EF4-FFF2-40B4-BE49-F238E27FC236}">
                <a16:creationId xmlns:a16="http://schemas.microsoft.com/office/drawing/2014/main" id="{394CFE5D-F75E-43EE-BC43-3FE2587A8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15">
            <a:extLst>
              <a:ext uri="{FF2B5EF4-FFF2-40B4-BE49-F238E27FC236}">
                <a16:creationId xmlns:a16="http://schemas.microsoft.com/office/drawing/2014/main" id="{C8FFD0F4-4681-48CF-857B-D98FADCB6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Nadpis 1">
            <a:extLst>
              <a:ext uri="{FF2B5EF4-FFF2-40B4-BE49-F238E27FC236}">
                <a16:creationId xmlns:a16="http://schemas.microsoft.com/office/drawing/2014/main" id="{25443AD5-E56C-4D29-8ECF-76BB785D28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cs-CZ" altLang="cs-CZ" b="1" dirty="0"/>
              <a:t>Uznávání zápočtů a zkoušek</a:t>
            </a:r>
          </a:p>
        </p:txBody>
      </p:sp>
      <p:sp>
        <p:nvSpPr>
          <p:cNvPr id="30725" name="Zástupný obsah 2">
            <a:extLst>
              <a:ext uri="{FF2B5EF4-FFF2-40B4-BE49-F238E27FC236}">
                <a16:creationId xmlns:a16="http://schemas.microsoft.com/office/drawing/2014/main" id="{6D7D9BC3-6E31-41D5-9AFC-F67A23FDD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001838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buFontTx/>
              <a:buNone/>
            </a:pPr>
            <a:r>
              <a:rPr lang="cs-CZ" altLang="cs-CZ" sz="2000" b="1" dirty="0">
                <a:solidFill>
                  <a:srgbClr val="00A1B5"/>
                </a:solidFill>
              </a:rPr>
              <a:t>Podmínky pro uznání zápočtů a zkoušek z předchozího studia</a:t>
            </a:r>
          </a:p>
          <a:p>
            <a:pPr>
              <a:buClr>
                <a:schemeClr val="tx1"/>
              </a:buClr>
              <a:buFontTx/>
              <a:buNone/>
            </a:pPr>
            <a:endParaRPr lang="cs-CZ" altLang="cs-CZ" sz="2000" b="1" dirty="0">
              <a:solidFill>
                <a:srgbClr val="00A1B5"/>
              </a:solidFill>
            </a:endParaRPr>
          </a:p>
          <a:p>
            <a:pPr lvl="1">
              <a:buClr>
                <a:schemeClr val="tx1"/>
              </a:buClr>
            </a:pPr>
            <a:r>
              <a:rPr lang="cs-CZ" altLang="cs-CZ" sz="1800" dirty="0"/>
              <a:t>zažádat na začátku semestru</a:t>
            </a:r>
          </a:p>
          <a:p>
            <a:pPr lvl="1">
              <a:buClr>
                <a:schemeClr val="tx1"/>
              </a:buClr>
            </a:pPr>
            <a:r>
              <a:rPr lang="cs-CZ" altLang="cs-CZ" sz="1800" dirty="0"/>
              <a:t>zkouška/zápočet nesmí být starší 3 let</a:t>
            </a:r>
          </a:p>
          <a:p>
            <a:pPr lvl="1">
              <a:buClr>
                <a:schemeClr val="tx1"/>
              </a:buClr>
            </a:pPr>
            <a:r>
              <a:rPr lang="cs-CZ" altLang="cs-CZ" sz="1800" dirty="0"/>
              <a:t>známka A až C (neplatí pro studenty z jiných VŠ)</a:t>
            </a:r>
          </a:p>
          <a:p>
            <a:pPr lvl="1">
              <a:buClr>
                <a:schemeClr val="tx1"/>
              </a:buClr>
            </a:pPr>
            <a:r>
              <a:rPr lang="cs-CZ" altLang="cs-CZ" sz="1800" dirty="0"/>
              <a:t>předložit výpis předmětů potvrzený studijním oddělením a sylaby předmětů (týká se uznání předmětů z jiných vysokých škol)</a:t>
            </a:r>
          </a:p>
          <a:p>
            <a:pPr lvl="1">
              <a:buClr>
                <a:schemeClr val="tx1"/>
              </a:buClr>
            </a:pPr>
            <a:r>
              <a:rPr lang="cs-CZ" altLang="cs-CZ" sz="1800" dirty="0"/>
              <a:t>garant předmětu uznání doporučí nebo nedoporučí – dle shody náplně a podmínek pro ukončení předmětu</a:t>
            </a:r>
          </a:p>
          <a:p>
            <a:pPr lvl="1">
              <a:buClr>
                <a:schemeClr val="tx1"/>
              </a:buClr>
            </a:pPr>
            <a:endParaRPr lang="cs-CZ" altLang="cs-CZ" sz="1600" dirty="0"/>
          </a:p>
          <a:p>
            <a:pPr lvl="1">
              <a:buClr>
                <a:schemeClr val="tx1"/>
              </a:buClr>
            </a:pPr>
            <a:r>
              <a:rPr lang="cs-CZ" altLang="cs-CZ" sz="1600" dirty="0"/>
              <a:t>Formulář zde: </a:t>
            </a:r>
            <a:r>
              <a:rPr lang="cs-CZ" altLang="cs-CZ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https://studenti.upce.cz/formulare-zadosti-potvrzeni-fei</a:t>
            </a:r>
            <a:endParaRPr lang="cs-CZ" altLang="cs-CZ" sz="1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4">
            <a:extLst>
              <a:ext uri="{FF2B5EF4-FFF2-40B4-BE49-F238E27FC236}">
                <a16:creationId xmlns:a16="http://schemas.microsoft.com/office/drawing/2014/main" id="{83A84210-C145-4A79-9432-14D62A712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5">
            <a:extLst>
              <a:ext uri="{FF2B5EF4-FFF2-40B4-BE49-F238E27FC236}">
                <a16:creationId xmlns:a16="http://schemas.microsoft.com/office/drawing/2014/main" id="{A3744B45-8259-4817-AA42-501CEBD0C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Nadpis 1">
            <a:extLst>
              <a:ext uri="{FF2B5EF4-FFF2-40B4-BE49-F238E27FC236}">
                <a16:creationId xmlns:a16="http://schemas.microsoft.com/office/drawing/2014/main" id="{D35CAE7B-5305-49C1-8189-ABD468FEB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</a:rPr>
              <a:t>Státní závěrečná zkouška</a:t>
            </a:r>
          </a:p>
        </p:txBody>
      </p:sp>
      <p:sp>
        <p:nvSpPr>
          <p:cNvPr id="31749" name="Zástupný obsah 2">
            <a:extLst>
              <a:ext uri="{FF2B5EF4-FFF2-40B4-BE49-F238E27FC236}">
                <a16:creationId xmlns:a16="http://schemas.microsoft.com/office/drawing/2014/main" id="{AF10350B-07B6-43E1-8594-26EF78B44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</a:pPr>
            <a:endParaRPr lang="cs-CZ" altLang="cs-CZ" sz="2000" b="1">
              <a:solidFill>
                <a:srgbClr val="00A1B5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 sz="2400" b="1">
                <a:solidFill>
                  <a:srgbClr val="00A1B5"/>
                </a:solidFill>
              </a:rPr>
              <a:t>státní závěrečná zkouška</a:t>
            </a:r>
            <a:r>
              <a:rPr lang="cs-CZ" altLang="cs-CZ" sz="2400"/>
              <a:t> (SZZ) - ve 3. ročníku po splnění všech studijních povinností, tj. po: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2400" b="1">
                <a:solidFill>
                  <a:srgbClr val="00A1B5"/>
                </a:solidFill>
              </a:rPr>
              <a:t>splnění</a:t>
            </a:r>
            <a:r>
              <a:rPr lang="cs-CZ" altLang="cs-CZ" sz="2400" b="1"/>
              <a:t> </a:t>
            </a:r>
            <a:r>
              <a:rPr lang="cs-CZ" altLang="cs-CZ" sz="2400" b="1">
                <a:solidFill>
                  <a:srgbClr val="00A1B5"/>
                </a:solidFill>
              </a:rPr>
              <a:t>všech</a:t>
            </a:r>
            <a:r>
              <a:rPr lang="cs-CZ" altLang="cs-CZ" sz="2400"/>
              <a:t> </a:t>
            </a:r>
            <a:r>
              <a:rPr lang="cs-CZ" altLang="cs-CZ" sz="2400" b="1">
                <a:solidFill>
                  <a:srgbClr val="00A1B5"/>
                </a:solidFill>
              </a:rPr>
              <a:t>povinných</a:t>
            </a:r>
            <a:r>
              <a:rPr lang="cs-CZ" altLang="cs-CZ" sz="2400"/>
              <a:t> a předepsaném počtu </a:t>
            </a:r>
            <a:r>
              <a:rPr lang="cs-CZ" altLang="cs-CZ" sz="2400" b="1">
                <a:solidFill>
                  <a:srgbClr val="00A1B5"/>
                </a:solidFill>
              </a:rPr>
              <a:t>povinně volitelných předmětů </a:t>
            </a:r>
            <a:r>
              <a:rPr lang="cs-CZ" altLang="cs-CZ" sz="2400"/>
              <a:t>dle studijního plánu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2400"/>
              <a:t>odevzdání </a:t>
            </a:r>
            <a:r>
              <a:rPr lang="cs-CZ" altLang="cs-CZ" sz="2400" b="1">
                <a:solidFill>
                  <a:srgbClr val="00A1B5"/>
                </a:solidFill>
              </a:rPr>
              <a:t>bakalářské práce</a:t>
            </a:r>
            <a:r>
              <a:rPr lang="cs-CZ" altLang="cs-CZ" sz="2400">
                <a:solidFill>
                  <a:srgbClr val="00A1B5"/>
                </a:solidFill>
              </a:rPr>
              <a:t> </a:t>
            </a:r>
            <a:r>
              <a:rPr lang="cs-CZ" altLang="cs-CZ" sz="2400"/>
              <a:t>a získání </a:t>
            </a:r>
            <a:r>
              <a:rPr lang="cs-CZ" altLang="cs-CZ" sz="2400" b="1">
                <a:solidFill>
                  <a:srgbClr val="00A1B5"/>
                </a:solidFill>
              </a:rPr>
              <a:t>zápočtu za práci </a:t>
            </a:r>
            <a:r>
              <a:rPr lang="cs-CZ" altLang="cs-CZ" sz="2400"/>
              <a:t>(práce musí být doporučena </a:t>
            </a:r>
            <a:br>
              <a:rPr lang="cs-CZ" altLang="cs-CZ" sz="2400"/>
            </a:br>
            <a:r>
              <a:rPr lang="cs-CZ" altLang="cs-CZ" sz="2400"/>
              <a:t>k obhajobě)</a:t>
            </a:r>
          </a:p>
          <a:p>
            <a:pPr>
              <a:buClr>
                <a:schemeClr val="tx1"/>
              </a:buClr>
              <a:buFontTx/>
              <a:buChar char="-"/>
            </a:pPr>
            <a:r>
              <a:rPr lang="cs-CZ" altLang="cs-CZ" sz="2400"/>
              <a:t>získání minimálně </a:t>
            </a:r>
            <a:r>
              <a:rPr lang="cs-CZ" altLang="cs-CZ" sz="2400" b="1">
                <a:solidFill>
                  <a:srgbClr val="00A1B5"/>
                </a:solidFill>
              </a:rPr>
              <a:t>180 kreditů </a:t>
            </a:r>
            <a:r>
              <a:rPr lang="cs-CZ" altLang="cs-CZ" sz="2400"/>
              <a:t>za celé studium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4">
            <a:extLst>
              <a:ext uri="{FF2B5EF4-FFF2-40B4-BE49-F238E27FC236}">
                <a16:creationId xmlns:a16="http://schemas.microsoft.com/office/drawing/2014/main" id="{EDE103D4-60FD-4104-B745-CD6DEB11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5">
            <a:extLst>
              <a:ext uri="{FF2B5EF4-FFF2-40B4-BE49-F238E27FC236}">
                <a16:creationId xmlns:a16="http://schemas.microsoft.com/office/drawing/2014/main" id="{F9B67F90-8D56-4ACD-8D9D-770857B1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Nadpis 1">
            <a:extLst>
              <a:ext uri="{FF2B5EF4-FFF2-40B4-BE49-F238E27FC236}">
                <a16:creationId xmlns:a16="http://schemas.microsoft.com/office/drawing/2014/main" id="{D3AED95C-4632-4680-B151-608EC6C57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Wi-Fi na UPCE</a:t>
            </a:r>
          </a:p>
        </p:txBody>
      </p:sp>
      <p:sp>
        <p:nvSpPr>
          <p:cNvPr id="16389" name="Zástupný obsah 2">
            <a:extLst>
              <a:ext uri="{FF2B5EF4-FFF2-40B4-BE49-F238E27FC236}">
                <a16:creationId xmlns:a16="http://schemas.microsoft.com/office/drawing/2014/main" id="{5E07B2E0-0BE4-4549-84FB-C4687761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001838"/>
            <a:ext cx="823595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z="1800" dirty="0" err="1"/>
              <a:t>Wi-fi</a:t>
            </a:r>
            <a:r>
              <a:rPr lang="cs-CZ" altLang="cs-CZ" sz="1800" dirty="0"/>
              <a:t> síť </a:t>
            </a:r>
            <a:r>
              <a:rPr lang="cs-CZ" altLang="cs-CZ" sz="1800" dirty="0" err="1"/>
              <a:t>eduroam</a:t>
            </a:r>
            <a:endParaRPr lang="cs-CZ" altLang="cs-CZ" sz="1800" dirty="0"/>
          </a:p>
          <a:p>
            <a:pPr lvl="1">
              <a:defRPr/>
            </a:pPr>
            <a:r>
              <a:rPr lang="cs-CZ" altLang="cs-CZ" sz="1800" dirty="0"/>
              <a:t>přihlašovací jméno do sítě </a:t>
            </a:r>
            <a:r>
              <a:rPr lang="cs-CZ" altLang="cs-CZ" sz="1800" dirty="0" err="1"/>
              <a:t>eduroam</a:t>
            </a:r>
            <a:r>
              <a:rPr lang="cs-CZ" altLang="cs-CZ" sz="1800" dirty="0"/>
              <a:t> se skládá z </a:t>
            </a:r>
            <a:r>
              <a:rPr lang="cs-CZ" altLang="cs-CZ" sz="1800" dirty="0" err="1"/>
              <a:t>NetID</a:t>
            </a:r>
            <a:r>
              <a:rPr lang="cs-CZ" altLang="cs-CZ" sz="1800" dirty="0"/>
              <a:t>, doplněného o koncovku „@upce.cz“ například: </a:t>
            </a:r>
            <a:r>
              <a:rPr lang="cs-CZ" altLang="cs-CZ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st123456@upce.cz</a:t>
            </a:r>
            <a:endParaRPr lang="cs-CZ" altLang="cs-CZ" sz="1800" dirty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cs-CZ" altLang="cs-CZ" sz="1800" dirty="0"/>
              <a:t>heslo k síti </a:t>
            </a:r>
            <a:r>
              <a:rPr lang="cs-CZ" altLang="cs-CZ" sz="1800" dirty="0" err="1"/>
              <a:t>eduroam</a:t>
            </a:r>
            <a:r>
              <a:rPr lang="cs-CZ" altLang="cs-CZ" sz="1800" dirty="0"/>
              <a:t> najdete na Studentském intranetu </a:t>
            </a:r>
            <a:r>
              <a:rPr lang="cs-CZ" altLang="cs-CZ" sz="1800" dirty="0">
                <a:solidFill>
                  <a:srgbClr val="002060"/>
                </a:solidFill>
              </a:rPr>
              <a:t>(</a:t>
            </a:r>
            <a:r>
              <a:rPr lang="cs-CZ" altLang="cs-CZ" sz="18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</a:t>
            </a:r>
            <a:r>
              <a:rPr lang="cs-CZ" altLang="cs-CZ" sz="1800" dirty="0">
                <a:solidFill>
                  <a:srgbClr val="002060"/>
                </a:solidFill>
              </a:rPr>
              <a:t>)</a:t>
            </a:r>
          </a:p>
          <a:p>
            <a:pPr lvl="1">
              <a:defRPr/>
            </a:pPr>
            <a:r>
              <a:rPr lang="cs-CZ" altLang="cs-CZ" sz="1800" dirty="0"/>
              <a:t>návod: </a:t>
            </a:r>
            <a:r>
              <a:rPr lang="cs-CZ" altLang="cs-CZ" sz="18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https://eduroam.upce.cz</a:t>
            </a:r>
            <a:endParaRPr lang="cs-CZ" altLang="cs-CZ" sz="1800" dirty="0">
              <a:solidFill>
                <a:srgbClr val="0070C0"/>
              </a:solidFill>
            </a:endParaRPr>
          </a:p>
          <a:p>
            <a:pPr marL="457200" lvl="1" indent="0">
              <a:buFontTx/>
              <a:buNone/>
              <a:defRPr/>
            </a:pPr>
            <a:endParaRPr lang="cs-CZ" altLang="cs-CZ" sz="1000" dirty="0">
              <a:solidFill>
                <a:srgbClr val="00A1B5"/>
              </a:solidFill>
            </a:endParaRPr>
          </a:p>
          <a:p>
            <a:pPr lvl="1">
              <a:defRPr/>
            </a:pPr>
            <a:endParaRPr lang="cs-CZ" altLang="cs-CZ" sz="1000" dirty="0"/>
          </a:p>
        </p:txBody>
      </p:sp>
      <p:pic>
        <p:nvPicPr>
          <p:cNvPr id="32774" name="Obrázek 4">
            <a:extLst>
              <a:ext uri="{FF2B5EF4-FFF2-40B4-BE49-F238E27FC236}">
                <a16:creationId xmlns:a16="http://schemas.microsoft.com/office/drawing/2014/main" id="{8D3DF48E-D0DB-4E10-9EA5-3056022D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6" r="50000" b="37965"/>
          <a:stretch>
            <a:fillRect/>
          </a:stretch>
        </p:blipFill>
        <p:spPr bwMode="auto">
          <a:xfrm>
            <a:off x="1870075" y="3927475"/>
            <a:ext cx="50339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DB742CB4-6E22-46BB-BBAB-A4B33907597C}"/>
              </a:ext>
            </a:extLst>
          </p:cNvPr>
          <p:cNvSpPr/>
          <p:nvPr/>
        </p:nvSpPr>
        <p:spPr>
          <a:xfrm>
            <a:off x="6083300" y="4338638"/>
            <a:ext cx="820738" cy="465137"/>
          </a:xfrm>
          <a:prstGeom prst="ellipse">
            <a:avLst/>
          </a:prstGeom>
          <a:noFill/>
          <a:ln w="28575">
            <a:solidFill>
              <a:srgbClr val="00A1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2">
            <a:extLst>
              <a:ext uri="{FF2B5EF4-FFF2-40B4-BE49-F238E27FC236}">
                <a16:creationId xmlns:a16="http://schemas.microsoft.com/office/drawing/2014/main" id="{4126A3BB-281B-4D10-87E5-EFBFB398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3">
            <a:extLst>
              <a:ext uri="{FF2B5EF4-FFF2-40B4-BE49-F238E27FC236}">
                <a16:creationId xmlns:a16="http://schemas.microsoft.com/office/drawing/2014/main" id="{8B494F79-9505-413E-9A55-B9FC8B2DD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Nadpis 5">
            <a:extLst>
              <a:ext uri="{FF2B5EF4-FFF2-40B4-BE49-F238E27FC236}">
                <a16:creationId xmlns:a16="http://schemas.microsoft.com/office/drawing/2014/main" id="{D189F69D-9B01-4A38-A96A-193FD52428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cs-CZ" altLang="cs-CZ" b="1"/>
              <a:t>Katedry a studijní programy (SP)</a:t>
            </a:r>
          </a:p>
        </p:txBody>
      </p:sp>
      <p:sp>
        <p:nvSpPr>
          <p:cNvPr id="6149" name="Zástupný obsah 6">
            <a:extLst>
              <a:ext uri="{FF2B5EF4-FFF2-40B4-BE49-F238E27FC236}">
                <a16:creationId xmlns:a16="http://schemas.microsoft.com/office/drawing/2014/main" id="{7150D803-F153-413A-948C-BE05207859A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68300" y="2001838"/>
            <a:ext cx="7772400" cy="41148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cs-CZ" altLang="cs-CZ" sz="2400" b="1" dirty="0">
                <a:solidFill>
                  <a:srgbClr val="00A1B5"/>
                </a:solidFill>
              </a:rPr>
              <a:t>Katedra automatizace a matematiky (KAM)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	(vedoucí katedry: Ing. Libor Kupka, Ph.D.)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- bakalářský SP: </a:t>
            </a:r>
            <a:r>
              <a:rPr lang="cs-CZ" altLang="cs-CZ" sz="2400" b="1" dirty="0"/>
              <a:t>Automatizace</a:t>
            </a:r>
            <a:r>
              <a:rPr lang="cs-CZ" altLang="cs-CZ" sz="2400" dirty="0"/>
              <a:t> </a:t>
            </a:r>
            <a:r>
              <a:rPr lang="cs-CZ" altLang="cs-CZ" sz="2400" b="1" dirty="0"/>
              <a:t>(AUT)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- navazující SP: </a:t>
            </a:r>
            <a:r>
              <a:rPr lang="cs-CZ" altLang="cs-CZ" sz="2400" b="1" dirty="0"/>
              <a:t>Automatické řízení (ARIN)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400" b="1" dirty="0">
                <a:solidFill>
                  <a:srgbClr val="00A1B5"/>
                </a:solidFill>
              </a:rPr>
              <a:t>Katedra informačních technologií (KIT)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	(vedoucí katedry: Ing. Jan </a:t>
            </a:r>
            <a:r>
              <a:rPr lang="cs-CZ" altLang="cs-CZ" sz="2400" dirty="0" err="1"/>
              <a:t>Panuš</a:t>
            </a:r>
            <a:r>
              <a:rPr lang="cs-CZ" altLang="cs-CZ" sz="2400" dirty="0"/>
              <a:t>, Ph.D.)</a:t>
            </a:r>
          </a:p>
          <a:p>
            <a:pPr>
              <a:buFontTx/>
              <a:buChar char="-"/>
              <a:defRPr/>
            </a:pPr>
            <a:r>
              <a:rPr lang="cs-CZ" altLang="cs-CZ" sz="2400" dirty="0"/>
              <a:t>bakalářský SP: </a:t>
            </a:r>
            <a:r>
              <a:rPr lang="cs-CZ" altLang="cs-CZ" sz="2400" b="1" dirty="0"/>
              <a:t>Informační technologie (IT)</a:t>
            </a:r>
          </a:p>
          <a:p>
            <a:pPr>
              <a:buFontTx/>
              <a:buChar char="-"/>
              <a:defRPr/>
            </a:pPr>
            <a:r>
              <a:rPr lang="cs-CZ" altLang="cs-CZ" sz="2400" dirty="0"/>
              <a:t>bakalářský SP: </a:t>
            </a:r>
            <a:r>
              <a:rPr lang="cs-CZ" altLang="cs-CZ" sz="2400" b="1" dirty="0"/>
              <a:t>Webové technologie (WT)</a:t>
            </a:r>
            <a:endParaRPr lang="cs-CZ" altLang="cs-CZ" dirty="0"/>
          </a:p>
        </p:txBody>
      </p:sp>
    </p:spTree>
  </p:cSld>
  <p:clrMapOvr>
    <a:masterClrMapping/>
  </p:clrMapOvr>
  <p:transition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4">
            <a:extLst>
              <a:ext uri="{FF2B5EF4-FFF2-40B4-BE49-F238E27FC236}">
                <a16:creationId xmlns:a16="http://schemas.microsoft.com/office/drawing/2014/main" id="{53AFE4AD-0F48-4BDE-928C-6E0BE8CC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5">
            <a:extLst>
              <a:ext uri="{FF2B5EF4-FFF2-40B4-BE49-F238E27FC236}">
                <a16:creationId xmlns:a16="http://schemas.microsoft.com/office/drawing/2014/main" id="{05007128-BE17-4E73-BEF6-7EF4577E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Nadpis 1">
            <a:extLst>
              <a:ext uri="{FF2B5EF4-FFF2-40B4-BE49-F238E27FC236}">
                <a16:creationId xmlns:a16="http://schemas.microsoft.com/office/drawing/2014/main" id="{22C77E90-917A-4D93-97B8-4DD328048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Správa kolejí a menzy (ISKaM)</a:t>
            </a:r>
          </a:p>
        </p:txBody>
      </p:sp>
      <p:sp>
        <p:nvSpPr>
          <p:cNvPr id="15365" name="Zástupný obsah 2">
            <a:extLst>
              <a:ext uri="{FF2B5EF4-FFF2-40B4-BE49-F238E27FC236}">
                <a16:creationId xmlns:a16="http://schemas.microsoft.com/office/drawing/2014/main" id="{A0A326D9-F42F-447B-8C3C-D06781BDC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863" y="2308225"/>
            <a:ext cx="8328025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Hlavní jídelna I </a:t>
            </a:r>
            <a:r>
              <a:rPr lang="cs-CZ" altLang="cs-CZ" sz="2000" dirty="0"/>
              <a:t>– volný výběr bez předchozí objednávky (1. patro menzy</a:t>
            </a:r>
            <a:br>
              <a:rPr lang="cs-CZ" altLang="cs-CZ" sz="2000" dirty="0"/>
            </a:br>
            <a:r>
              <a:rPr lang="cs-CZ" altLang="cs-CZ" sz="2000" dirty="0"/>
              <a:t>v univerzitním kampusu)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Jídelna II </a:t>
            </a:r>
            <a:r>
              <a:rPr lang="cs-CZ" altLang="cs-CZ" sz="2000" dirty="0"/>
              <a:t>– objednávkový systém (přízemí menzy v kampusu)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b="1" u="sng" dirty="0">
                <a:solidFill>
                  <a:srgbClr val="00A1B5"/>
                </a:solidFill>
              </a:rPr>
              <a:t>Jídelna na FEI</a:t>
            </a:r>
            <a:r>
              <a:rPr lang="cs-CZ" altLang="cs-CZ" sz="2000" u="sng" dirty="0"/>
              <a:t> </a:t>
            </a:r>
            <a:r>
              <a:rPr lang="cs-CZ" altLang="cs-CZ" sz="2000" dirty="0"/>
              <a:t>– výdej jídel na základě předchozí objednávky</a:t>
            </a:r>
            <a:endParaRPr lang="cs-CZ" altLang="cs-CZ" sz="1600" dirty="0"/>
          </a:p>
          <a:p>
            <a:pPr>
              <a:buClr>
                <a:schemeClr val="tx1"/>
              </a:buClr>
              <a:defRPr/>
            </a:pPr>
            <a:r>
              <a:rPr lang="cs-CZ" altLang="cs-CZ" sz="2000" dirty="0"/>
              <a:t>úhrada v Informačním systému kolejí a menzy (</a:t>
            </a:r>
            <a:r>
              <a:rPr lang="cs-CZ" altLang="cs-CZ" sz="2000" dirty="0" err="1"/>
              <a:t>ISKaM</a:t>
            </a:r>
            <a:r>
              <a:rPr lang="cs-CZ" altLang="cs-CZ" sz="2000" dirty="0"/>
              <a:t>) </a:t>
            </a:r>
            <a:r>
              <a:rPr lang="cs-CZ" altLang="cs-CZ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cs-CZ" altLang="cs-CZ" sz="2000" dirty="0">
                <a:solidFill>
                  <a:srgbClr val="0070C0"/>
                </a:solidFill>
                <a:sym typeface="Wingdings" panose="05000000000000000000" pitchFamily="2" charset="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://iskam.upce.cz</a:t>
            </a:r>
            <a:endParaRPr lang="cs-CZ" altLang="cs-CZ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buClr>
                <a:schemeClr val="tx1"/>
              </a:buClr>
              <a:defRPr/>
            </a:pPr>
            <a:r>
              <a:rPr lang="cs-CZ" altLang="cs-CZ" sz="2000" dirty="0">
                <a:sym typeface="Wingdings" panose="05000000000000000000" pitchFamily="2" charset="2"/>
              </a:rPr>
              <a:t>každý student má zřízené osobní konto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dirty="0">
                <a:sym typeface="Wingdings" panose="05000000000000000000" pitchFamily="2" charset="2"/>
              </a:rPr>
              <a:t>informace ke stravování a platbám: </a:t>
            </a:r>
            <a:r>
              <a:rPr lang="cs-CZ" altLang="cs-CZ" sz="2000" dirty="0">
                <a:solidFill>
                  <a:srgbClr val="0070C0"/>
                </a:solidFill>
                <a:sym typeface="Wingdings" panose="05000000000000000000" pitchFamily="2" charset="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https://www.upce.cz/stravování-studentu</a:t>
            </a:r>
            <a:endParaRPr lang="cs-CZ" altLang="cs-CZ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endParaRPr lang="cs-CZ" altLang="cs-CZ" sz="2000" dirty="0"/>
          </a:p>
          <a:p>
            <a:pPr>
              <a:buClr>
                <a:schemeClr val="tx1"/>
              </a:buClr>
              <a:defRPr/>
            </a:pPr>
            <a:endParaRPr lang="cs-CZ" alt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070A617-447C-48DB-A8DB-2FCA22555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1" t="38101" r="77668" b="45764"/>
          <a:stretch/>
        </p:blipFill>
        <p:spPr>
          <a:xfrm rot="19746624">
            <a:off x="6659664" y="3582250"/>
            <a:ext cx="2498308" cy="63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2699C75F-0515-438D-BB22-6C5161E4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2001838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cs-CZ" altLang="cs-CZ" sz="2000" dirty="0"/>
              <a:t>Sídlo v kampusu: Studentská 519, Pardubice 532 10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dirty="0"/>
              <a:t>Průvodce „Poprvé v knihovně“: </a:t>
            </a:r>
            <a:r>
              <a:rPr lang="cs-CZ" altLang="cs-CZ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https://knihovna.upce.cz/uk/poprve</a:t>
            </a:r>
            <a:endParaRPr lang="cs-CZ" altLang="cs-CZ" sz="2000" dirty="0">
              <a:solidFill>
                <a:srgbClr val="0070C0"/>
              </a:solidFill>
            </a:endParaRPr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endParaRPr lang="cs-CZ" altLang="cs-CZ" sz="2000" dirty="0"/>
          </a:p>
        </p:txBody>
      </p:sp>
      <p:pic>
        <p:nvPicPr>
          <p:cNvPr id="34819" name="Picture 14">
            <a:extLst>
              <a:ext uri="{FF2B5EF4-FFF2-40B4-BE49-F238E27FC236}">
                <a16:creationId xmlns:a16="http://schemas.microsoft.com/office/drawing/2014/main" id="{821E165D-1FE5-4692-93F0-52278B3C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15">
            <a:extLst>
              <a:ext uri="{FF2B5EF4-FFF2-40B4-BE49-F238E27FC236}">
                <a16:creationId xmlns:a16="http://schemas.microsoft.com/office/drawing/2014/main" id="{1F63784F-DA1A-416E-912A-12EA75EA2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Nadpis 1">
            <a:extLst>
              <a:ext uri="{FF2B5EF4-FFF2-40B4-BE49-F238E27FC236}">
                <a16:creationId xmlns:a16="http://schemas.microsoft.com/office/drawing/2014/main" id="{B71CE2DA-C450-4923-8AF2-5F4AF126D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</a:rPr>
              <a:t>Univerzitní knihovna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D3619C-6787-40F7-8EA2-27636C69F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70" t="34874" r="69916" b="21832"/>
          <a:stretch/>
        </p:blipFill>
        <p:spPr>
          <a:xfrm>
            <a:off x="2254291" y="3264326"/>
            <a:ext cx="4632242" cy="2437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4">
            <a:extLst>
              <a:ext uri="{FF2B5EF4-FFF2-40B4-BE49-F238E27FC236}">
                <a16:creationId xmlns:a16="http://schemas.microsoft.com/office/drawing/2014/main" id="{B0C3B866-8686-41EB-A554-C47BD8B9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15">
            <a:extLst>
              <a:ext uri="{FF2B5EF4-FFF2-40B4-BE49-F238E27FC236}">
                <a16:creationId xmlns:a16="http://schemas.microsoft.com/office/drawing/2014/main" id="{29D7DC27-864F-489D-A897-FF8BC0D5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Nadpis 1">
            <a:extLst>
              <a:ext uri="{FF2B5EF4-FFF2-40B4-BE49-F238E27FC236}">
                <a16:creationId xmlns:a16="http://schemas.microsoft.com/office/drawing/2014/main" id="{6E2AC680-BEB7-450C-81C4-D9C3B3500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</a:rPr>
              <a:t>Poradenská pracoviště na UPCE</a:t>
            </a:r>
          </a:p>
        </p:txBody>
      </p:sp>
      <p:sp>
        <p:nvSpPr>
          <p:cNvPr id="35845" name="Zástupný obsah 2">
            <a:extLst>
              <a:ext uri="{FF2B5EF4-FFF2-40B4-BE49-F238E27FC236}">
                <a16:creationId xmlns:a16="http://schemas.microsoft.com/office/drawing/2014/main" id="{C3775588-CD4F-46B6-BD75-87A970EF2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</a:pPr>
            <a:r>
              <a:rPr lang="cs-CZ" altLang="cs-CZ" sz="2000" b="1" dirty="0">
                <a:solidFill>
                  <a:srgbClr val="00A1B5"/>
                </a:solidFill>
              </a:rPr>
              <a:t>Centrum ALMA</a:t>
            </a:r>
          </a:p>
          <a:p>
            <a:pPr lvl="1">
              <a:buClr>
                <a:schemeClr val="tx1"/>
              </a:buClr>
            </a:pPr>
            <a:r>
              <a:rPr lang="cs-CZ" altLang="cs-CZ" sz="1600" dirty="0"/>
              <a:t>pro studenty se specifickými vzdělávacími potřebami</a:t>
            </a:r>
          </a:p>
          <a:p>
            <a:pPr lvl="1">
              <a:buClr>
                <a:schemeClr val="tx1"/>
              </a:buClr>
            </a:pPr>
            <a:r>
              <a:rPr lang="cs-CZ" altLang="cs-CZ" sz="16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https://www.upce.cz/centrum-alma</a:t>
            </a:r>
            <a:endParaRPr lang="cs-CZ" altLang="cs-CZ" sz="1600" dirty="0">
              <a:solidFill>
                <a:srgbClr val="0070C0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 sz="2000" b="1" dirty="0">
                <a:solidFill>
                  <a:srgbClr val="00A1B5"/>
                </a:solidFill>
              </a:rPr>
              <a:t>Akademická poradna APUPA</a:t>
            </a:r>
          </a:p>
          <a:p>
            <a:pPr lvl="1">
              <a:buClr>
                <a:schemeClr val="tx1"/>
              </a:buClr>
            </a:pPr>
            <a:r>
              <a:rPr lang="cs-CZ" altLang="cs-CZ" sz="1600" dirty="0"/>
              <a:t>krizová intervence, psychosociální poradenství, psychologické a psychoterapeutické poradenství, koučink</a:t>
            </a:r>
          </a:p>
          <a:p>
            <a:pPr lvl="1">
              <a:buClr>
                <a:schemeClr val="tx1"/>
              </a:buClr>
            </a:pPr>
            <a:r>
              <a:rPr lang="cs-CZ" altLang="cs-CZ" sz="1600" dirty="0"/>
              <a:t>pro všechny studenty a zaměstnance Univerzity jsou služby bezplatné a anonymní</a:t>
            </a:r>
          </a:p>
          <a:p>
            <a:pPr lvl="1">
              <a:buClr>
                <a:schemeClr val="tx1"/>
              </a:buClr>
            </a:pPr>
            <a:r>
              <a:rPr lang="cs-CZ" altLang="cs-CZ" sz="16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https://www.upce.cz/poradna-apupa.html</a:t>
            </a:r>
            <a:endParaRPr lang="cs-CZ" altLang="cs-CZ" sz="1600" dirty="0">
              <a:solidFill>
                <a:srgbClr val="0070C0"/>
              </a:solidFill>
            </a:endParaRPr>
          </a:p>
          <a:p>
            <a:pPr>
              <a:buClr>
                <a:schemeClr val="tx1"/>
              </a:buClr>
            </a:pPr>
            <a:r>
              <a:rPr lang="cs-CZ" altLang="cs-CZ" sz="2000" b="1" dirty="0">
                <a:solidFill>
                  <a:srgbClr val="00A1B5"/>
                </a:solidFill>
              </a:rPr>
              <a:t>Kariérní centrum</a:t>
            </a:r>
          </a:p>
          <a:p>
            <a:pPr lvl="1">
              <a:buClr>
                <a:schemeClr val="tx1"/>
              </a:buClr>
            </a:pPr>
            <a:r>
              <a:rPr lang="cs-CZ" altLang="cs-CZ" sz="1400" dirty="0"/>
              <a:t>poradenství, tréninky, kurzy, workshopy</a:t>
            </a:r>
          </a:p>
          <a:p>
            <a:pPr lvl="1">
              <a:buClr>
                <a:schemeClr val="tx1"/>
              </a:buClr>
            </a:pPr>
            <a:r>
              <a:rPr lang="cs-CZ" altLang="cs-CZ" sz="1400" dirty="0"/>
              <a:t>cíl: zlepšit orientaci na trhu práce</a:t>
            </a:r>
          </a:p>
          <a:p>
            <a:pPr lvl="1">
              <a:buClr>
                <a:schemeClr val="tx1"/>
              </a:buClr>
            </a:pPr>
            <a:r>
              <a:rPr lang="cs-CZ" altLang="cs-CZ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https://www.upce.cz/zazemi/karierni-centrum.html</a:t>
            </a:r>
            <a:endParaRPr lang="cs-CZ" altLang="cs-CZ" sz="1400" dirty="0">
              <a:solidFill>
                <a:srgbClr val="0070C0"/>
              </a:solidFill>
            </a:endParaRPr>
          </a:p>
          <a:p>
            <a:pPr lvl="1">
              <a:buClr>
                <a:schemeClr val="tx1"/>
              </a:buClr>
            </a:pPr>
            <a:endParaRPr lang="cs-CZ" altLang="cs-CZ" sz="1400" dirty="0"/>
          </a:p>
          <a:p>
            <a:pPr lvl="1">
              <a:buClr>
                <a:schemeClr val="tx1"/>
              </a:buClr>
            </a:pPr>
            <a:endParaRPr lang="cs-CZ" altLang="cs-CZ" sz="1400" dirty="0"/>
          </a:p>
          <a:p>
            <a:pPr>
              <a:buClr>
                <a:schemeClr val="tx1"/>
              </a:buClr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5">
            <a:extLst>
              <a:ext uri="{FF2B5EF4-FFF2-40B4-BE49-F238E27FC236}">
                <a16:creationId xmlns:a16="http://schemas.microsoft.com/office/drawing/2014/main" id="{BCA77531-FA95-4CD6-89C4-F02ECDF95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4">
            <a:extLst>
              <a:ext uri="{FF2B5EF4-FFF2-40B4-BE49-F238E27FC236}">
                <a16:creationId xmlns:a16="http://schemas.microsoft.com/office/drawing/2014/main" id="{0FFF6096-5D6A-4883-A7DF-5016DB10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Nadpis 5">
            <a:extLst>
              <a:ext uri="{FF2B5EF4-FFF2-40B4-BE49-F238E27FC236}">
                <a16:creationId xmlns:a16="http://schemas.microsoft.com/office/drawing/2014/main" id="{281AF021-F0D6-41BD-9978-2EC6279DE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Závěrem – rady studijního oddělení, SHRNUTÍ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D723A1E-87AF-4B53-9714-5D7E1DA6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487863"/>
          </a:xfrm>
        </p:spPr>
        <p:txBody>
          <a:bodyPr/>
          <a:lstStyle/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600" b="1" dirty="0">
                <a:solidFill>
                  <a:srgbClr val="002060"/>
                </a:solidFill>
              </a:rPr>
              <a:t>Tvorba rozvrhu v IS STAG – od 19. 9. 2024 do 22. 09. 2024</a:t>
            </a:r>
          </a:p>
          <a:p>
            <a:pPr>
              <a:defRPr/>
            </a:pPr>
            <a:r>
              <a:rPr lang="cs-CZ" sz="1600" b="1" dirty="0">
                <a:solidFill>
                  <a:srgbClr val="7030A0"/>
                </a:solidFill>
              </a:rPr>
              <a:t>Začátek výuky – od 23. 9. 2024 – každý dle svého rozvrhu</a:t>
            </a:r>
          </a:p>
          <a:p>
            <a:pPr>
              <a:defRPr/>
            </a:pPr>
            <a:r>
              <a:rPr lang="cs-CZ" sz="1600" b="1" u="sng" dirty="0">
                <a:solidFill>
                  <a:srgbClr val="C00000"/>
                </a:solidFill>
              </a:rPr>
              <a:t>DNES:</a:t>
            </a:r>
          </a:p>
          <a:p>
            <a:pPr marL="0" indent="0">
              <a:buFontTx/>
              <a:buNone/>
              <a:defRPr/>
            </a:pPr>
            <a:r>
              <a:rPr lang="cs-CZ" sz="1600" b="1" dirty="0">
                <a:solidFill>
                  <a:srgbClr val="C00000"/>
                </a:solidFill>
              </a:rPr>
              <a:t>      - zadat bankovní účet do IS STAG</a:t>
            </a:r>
          </a:p>
          <a:p>
            <a:pPr marL="0" indent="0">
              <a:buFontTx/>
              <a:buNone/>
              <a:defRPr/>
            </a:pPr>
            <a:r>
              <a:rPr lang="cs-CZ" sz="1600" b="1" dirty="0">
                <a:solidFill>
                  <a:srgbClr val="C00000"/>
                </a:solidFill>
              </a:rPr>
              <a:t>      - zkontrolovat osobní údaje v IS STAG</a:t>
            </a:r>
            <a:r>
              <a:rPr lang="cs-CZ" sz="1600" dirty="0"/>
              <a:t>, doplnit doručovací adresu, 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jakékoliv změny ihned nahlásit studijnímu odd. (změna trvalého bydliště,</a:t>
            </a:r>
          </a:p>
          <a:p>
            <a:pPr marL="0" indent="0">
              <a:buFontTx/>
              <a:buNone/>
              <a:defRPr/>
            </a:pPr>
            <a:r>
              <a:rPr lang="cs-CZ" sz="1600" dirty="0"/>
              <a:t>      změna příjmení,..)</a:t>
            </a:r>
          </a:p>
          <a:p>
            <a:pPr>
              <a:defRPr/>
            </a:pPr>
            <a:r>
              <a:rPr lang="cs-CZ" sz="1600" b="1" dirty="0">
                <a:solidFill>
                  <a:srgbClr val="00A1B5"/>
                </a:solidFill>
              </a:rPr>
              <a:t>Alespoň 1x denně prohlédněte aktuality na studentském intranetu a zprávy ve studentském e-mailu</a:t>
            </a:r>
          </a:p>
          <a:p>
            <a:pPr>
              <a:defRPr/>
            </a:pPr>
            <a:r>
              <a:rPr lang="cs-CZ" sz="1600" b="1" dirty="0">
                <a:solidFill>
                  <a:srgbClr val="00A1B5"/>
                </a:solidFill>
              </a:rPr>
              <a:t>Používejte výhradně studentský e-mail v komunikaci s fakultou</a:t>
            </a:r>
          </a:p>
          <a:p>
            <a:pPr>
              <a:defRPr/>
            </a:pPr>
            <a:r>
              <a:rPr lang="cs-CZ" sz="1600" b="1" dirty="0">
                <a:solidFill>
                  <a:srgbClr val="FF0000"/>
                </a:solidFill>
              </a:rPr>
              <a:t>Problémy řešte včas – na studijním odd., na své katedře, s navigátory</a:t>
            </a:r>
          </a:p>
          <a:p>
            <a:pPr>
              <a:defRPr/>
            </a:pPr>
            <a:r>
              <a:rPr lang="cs-CZ" sz="1600" b="1" dirty="0"/>
              <a:t>hlídejte si kredity (min. 15 za zimní semestr, min. 40 za </a:t>
            </a:r>
            <a:r>
              <a:rPr lang="cs-CZ" sz="1600" b="1" dirty="0" err="1"/>
              <a:t>ak</a:t>
            </a:r>
            <a:r>
              <a:rPr lang="cs-CZ" sz="1600" b="1" dirty="0"/>
              <a:t>. rok), </a:t>
            </a:r>
          </a:p>
          <a:p>
            <a:pPr>
              <a:defRPr/>
            </a:pPr>
            <a:r>
              <a:rPr lang="cs-CZ" sz="1600" b="1" dirty="0"/>
              <a:t>hlídejte si počty zapsání předmětů (max. 3x za celé studium), </a:t>
            </a:r>
          </a:p>
          <a:p>
            <a:pPr>
              <a:defRPr/>
            </a:pPr>
            <a:r>
              <a:rPr lang="cs-CZ" sz="1600" b="1" dirty="0"/>
              <a:t>hlídejte si počty pokusů o zápočet/zkoušku (max. 3 za </a:t>
            </a:r>
            <a:r>
              <a:rPr lang="cs-CZ" sz="1600" b="1" dirty="0" err="1"/>
              <a:t>ak</a:t>
            </a:r>
            <a:r>
              <a:rPr lang="cs-CZ" sz="1600" b="1" dirty="0"/>
              <a:t>. rok)</a:t>
            </a:r>
          </a:p>
          <a:p>
            <a:pPr>
              <a:defRPr/>
            </a:pPr>
            <a:endParaRPr lang="cs-CZ" sz="1800" dirty="0"/>
          </a:p>
          <a:p>
            <a:pPr marL="0" indent="0">
              <a:buFontTx/>
              <a:buNone/>
              <a:defRPr/>
            </a:pPr>
            <a:endParaRPr lang="cs-CZ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4">
            <a:extLst>
              <a:ext uri="{FF2B5EF4-FFF2-40B4-BE49-F238E27FC236}">
                <a16:creationId xmlns:a16="http://schemas.microsoft.com/office/drawing/2014/main" id="{473B469A-3E4C-4DF9-909F-8712FBA05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15">
            <a:extLst>
              <a:ext uri="{FF2B5EF4-FFF2-40B4-BE49-F238E27FC236}">
                <a16:creationId xmlns:a16="http://schemas.microsoft.com/office/drawing/2014/main" id="{EFCFD439-80AE-4D16-8905-EAEB6039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Nadpis 1">
            <a:extLst>
              <a:ext uri="{FF2B5EF4-FFF2-40B4-BE49-F238E27FC236}">
                <a16:creationId xmlns:a16="http://schemas.microsoft.com/office/drawing/2014/main" id="{176A241D-7958-4F39-ACB4-20A96732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9848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</a:rPr>
              <a:t>Závěrem - rady od studentů</a:t>
            </a:r>
          </a:p>
        </p:txBody>
      </p:sp>
      <p:sp>
        <p:nvSpPr>
          <p:cNvPr id="36869" name="Zástupný obsah 2">
            <a:extLst>
              <a:ext uri="{FF2B5EF4-FFF2-40B4-BE49-F238E27FC236}">
                <a16:creationId xmlns:a16="http://schemas.microsoft.com/office/drawing/2014/main" id="{A11F93C1-530D-41EB-9D17-03A87C353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NAVIGÁTOŘI </a:t>
            </a:r>
            <a:r>
              <a:rPr lang="cs-CZ" altLang="cs-CZ" sz="2000" dirty="0"/>
              <a:t>– pomoc a rady od starších spolužáků </a:t>
            </a:r>
            <a:r>
              <a:rPr lang="cs-CZ" altLang="cs-CZ" sz="20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https://fei.upce.cz/fei/studium/navigator.html</a:t>
            </a:r>
            <a:endParaRPr lang="cs-CZ" altLang="cs-CZ" sz="2000" dirty="0">
              <a:solidFill>
                <a:srgbClr val="0070C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čtěte požadavky </a:t>
            </a:r>
            <a:r>
              <a:rPr lang="cs-CZ" altLang="cs-CZ" sz="2000" dirty="0"/>
              <a:t>na zápočty a zkoušky a dodržujte stanovené termíny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hlídejte si kredity </a:t>
            </a:r>
            <a:r>
              <a:rPr lang="cs-CZ" altLang="cs-CZ" sz="2000" dirty="0"/>
              <a:t>– na začátku semestru si musíte zapsat dost předmětů, abyste na konci měli potřebný počet kreditů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komunikujte s vyučujícími</a:t>
            </a:r>
            <a:r>
              <a:rPr lang="cs-CZ" altLang="cs-CZ" sz="2000" dirty="0"/>
              <a:t>, nebojte se ptát, choďte na konzultace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dirty="0"/>
              <a:t>v případě problémů (zdravotních, studijních, ...) se obraťte na svou studijní referentku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b="1" dirty="0">
                <a:solidFill>
                  <a:srgbClr val="00A1B5"/>
                </a:solidFill>
              </a:rPr>
              <a:t>Erasmus</a:t>
            </a:r>
            <a:r>
              <a:rPr lang="cs-CZ" altLang="cs-CZ" sz="2000" dirty="0"/>
              <a:t> – od 2. ročníku můžete jet na semestr do zahraničí, většinu nákladů platí EU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000" dirty="0"/>
              <a:t>Využívejte </a:t>
            </a:r>
            <a:r>
              <a:rPr lang="cs-CZ" altLang="cs-CZ" sz="2000" b="1" dirty="0">
                <a:solidFill>
                  <a:srgbClr val="00A1B5"/>
                </a:solidFill>
              </a:rPr>
              <a:t>doučování studenty</a:t>
            </a:r>
          </a:p>
          <a:p>
            <a:pPr>
              <a:buClr>
                <a:schemeClr val="tx1"/>
              </a:buClr>
              <a:defRPr/>
            </a:pPr>
            <a:endParaRPr lang="cs-CZ" altLang="cs-CZ" sz="2000" b="1" dirty="0">
              <a:solidFill>
                <a:srgbClr val="00A1B5"/>
              </a:solidFill>
              <a:highlight>
                <a:srgbClr val="FFFF00"/>
              </a:highlight>
            </a:endParaRPr>
          </a:p>
          <a:p>
            <a:pPr>
              <a:buClr>
                <a:schemeClr val="tx1"/>
              </a:buClr>
              <a:defRPr/>
            </a:pPr>
            <a:endParaRPr lang="cs-CZ" altLang="cs-CZ" sz="16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4">
            <a:extLst>
              <a:ext uri="{FF2B5EF4-FFF2-40B4-BE49-F238E27FC236}">
                <a16:creationId xmlns:a16="http://schemas.microsoft.com/office/drawing/2014/main" id="{237582BB-F22B-49AA-AB3D-83EF79D72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15">
            <a:extLst>
              <a:ext uri="{FF2B5EF4-FFF2-40B4-BE49-F238E27FC236}">
                <a16:creationId xmlns:a16="http://schemas.microsoft.com/office/drawing/2014/main" id="{0B5BE11F-6A2E-4B64-8905-8BE06548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Nadpis 1">
            <a:extLst>
              <a:ext uri="{FF2B5EF4-FFF2-40B4-BE49-F238E27FC236}">
                <a16:creationId xmlns:a16="http://schemas.microsoft.com/office/drawing/2014/main" id="{9A869866-DB5B-4001-9C3D-3367C7AEC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25195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</a:rPr>
              <a:t>Děkujeme za pozornost.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>
                <a:solidFill>
                  <a:schemeClr val="tx2"/>
                </a:solidFill>
              </a:rPr>
              <a:t>Přejeme všem studentům hodně studijních úspěchů. </a:t>
            </a:r>
            <a:r>
              <a:rPr lang="cs-CZ" altLang="cs-CZ" sz="4400">
                <a:solidFill>
                  <a:schemeClr val="tx2"/>
                </a:solidFill>
                <a:sym typeface="Wingdings" panose="05000000000000000000" pitchFamily="2" charset="2"/>
              </a:rPr>
              <a:t></a:t>
            </a:r>
            <a:endParaRPr lang="cs-CZ" altLang="cs-CZ" sz="4400">
              <a:solidFill>
                <a:schemeClr val="tx2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614BA4-5E2A-496A-B178-6DEBC43D6E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19" t="19546" r="60000" b="11345"/>
          <a:stretch/>
        </p:blipFill>
        <p:spPr>
          <a:xfrm>
            <a:off x="2117237" y="2572108"/>
            <a:ext cx="5017678" cy="342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>
            <a:extLst>
              <a:ext uri="{FF2B5EF4-FFF2-40B4-BE49-F238E27FC236}">
                <a16:creationId xmlns:a16="http://schemas.microsoft.com/office/drawing/2014/main" id="{D8159B5F-2E9E-47B5-ACDD-92EF7C9D0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5">
            <a:extLst>
              <a:ext uri="{FF2B5EF4-FFF2-40B4-BE49-F238E27FC236}">
                <a16:creationId xmlns:a16="http://schemas.microsoft.com/office/drawing/2014/main" id="{2DC9B020-8A77-46B8-B0A4-3D36FA98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Nadpis 1">
            <a:extLst>
              <a:ext uri="{FF2B5EF4-FFF2-40B4-BE49-F238E27FC236}">
                <a16:creationId xmlns:a16="http://schemas.microsoft.com/office/drawing/2014/main" id="{4A902BB8-A26A-460A-9E6A-E9FAE6257DA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0825" cy="1143000"/>
          </a:xfrm>
        </p:spPr>
        <p:txBody>
          <a:bodyPr/>
          <a:lstStyle/>
          <a:p>
            <a:r>
              <a:rPr lang="cs-CZ" altLang="cs-CZ" b="1"/>
              <a:t>Katedry a studijní programy (SP)</a:t>
            </a:r>
          </a:p>
        </p:txBody>
      </p:sp>
      <p:sp>
        <p:nvSpPr>
          <p:cNvPr id="7173" name="Zástupný obsah 2">
            <a:extLst>
              <a:ext uri="{FF2B5EF4-FFF2-40B4-BE49-F238E27FC236}">
                <a16:creationId xmlns:a16="http://schemas.microsoft.com/office/drawing/2014/main" id="{F69E7A5D-34DF-452C-A545-B9D4F198476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00038" y="2001838"/>
            <a:ext cx="7772400" cy="4114800"/>
          </a:xfrm>
        </p:spPr>
        <p:txBody>
          <a:bodyPr/>
          <a:lstStyle/>
          <a:p>
            <a:pPr>
              <a:buClr>
                <a:schemeClr val="tx1"/>
              </a:buClr>
              <a:defRPr/>
            </a:pPr>
            <a:r>
              <a:rPr lang="cs-CZ" altLang="cs-CZ" sz="2400" b="1" dirty="0">
                <a:solidFill>
                  <a:srgbClr val="00A1B5"/>
                </a:solidFill>
              </a:rPr>
              <a:t>Katedra elektroniky a rádiových systému (KERS)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	(vedoucí katedry: doc. Ing. Jan </a:t>
            </a:r>
            <a:r>
              <a:rPr lang="cs-CZ" altLang="cs-CZ" sz="2400" dirty="0" err="1"/>
              <a:t>Pidanič</a:t>
            </a:r>
            <a:r>
              <a:rPr lang="cs-CZ" altLang="cs-CZ" sz="2400" dirty="0"/>
              <a:t>, Ph.D.)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- bakalářský SP: </a:t>
            </a:r>
            <a:r>
              <a:rPr lang="cs-CZ" altLang="cs-CZ" sz="2400" b="1" dirty="0"/>
              <a:t>Aplikovaná elektrotechnika</a:t>
            </a:r>
            <a:r>
              <a:rPr lang="cs-CZ" altLang="cs-CZ" sz="2400" dirty="0"/>
              <a:t> </a:t>
            </a:r>
            <a:r>
              <a:rPr lang="cs-CZ" altLang="cs-CZ" sz="2400" b="1" dirty="0"/>
              <a:t>(APEL)</a:t>
            </a:r>
          </a:p>
          <a:p>
            <a:pPr marL="0" indent="0">
              <a:buFontTx/>
              <a:buNone/>
              <a:defRPr/>
            </a:pPr>
            <a:r>
              <a:rPr lang="cs-CZ" altLang="cs-CZ" sz="2400" b="1" dirty="0"/>
              <a:t>- </a:t>
            </a:r>
            <a:r>
              <a:rPr lang="cs-CZ" altLang="cs-CZ" sz="2400" dirty="0"/>
              <a:t>bakalářský SP: </a:t>
            </a:r>
            <a:r>
              <a:rPr lang="cs-CZ" altLang="cs-CZ" sz="2400" b="1" dirty="0"/>
              <a:t>Komunikační technika (KTE)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- navazující SP: </a:t>
            </a:r>
            <a:r>
              <a:rPr lang="cs-CZ" altLang="cs-CZ" sz="2400" b="1" dirty="0"/>
              <a:t>Komunikační a radarové systémy (KRS)</a:t>
            </a:r>
          </a:p>
          <a:p>
            <a:pPr marL="0" indent="0">
              <a:buFontTx/>
              <a:buNone/>
              <a:defRPr/>
            </a:pPr>
            <a:endParaRPr lang="cs-CZ" altLang="cs-CZ" sz="2400" dirty="0"/>
          </a:p>
          <a:p>
            <a:pPr>
              <a:buClr>
                <a:schemeClr val="tx1"/>
              </a:buClr>
              <a:defRPr/>
            </a:pPr>
            <a:r>
              <a:rPr lang="cs-CZ" altLang="cs-CZ" sz="2400" b="1" dirty="0">
                <a:solidFill>
                  <a:srgbClr val="00A1B5"/>
                </a:solidFill>
              </a:rPr>
              <a:t>Katedra softwarových technologií (KST)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	(vedoucí katedry: prof. Ing. Antonín Kavička, Ph.D.)</a:t>
            </a:r>
          </a:p>
          <a:p>
            <a:pPr marL="0" indent="0">
              <a:buFontTx/>
              <a:buNone/>
              <a:defRPr/>
            </a:pPr>
            <a:r>
              <a:rPr lang="cs-CZ" altLang="cs-CZ" sz="2400" dirty="0"/>
              <a:t>- navazující SP: </a:t>
            </a:r>
            <a:r>
              <a:rPr lang="cs-CZ" altLang="cs-CZ" sz="2400" b="1" dirty="0"/>
              <a:t>Informační technologie (ITN)</a:t>
            </a:r>
          </a:p>
          <a:p>
            <a:pPr marL="0" indent="0">
              <a:buFontTx/>
              <a:buNone/>
              <a:defRPr/>
            </a:pPr>
            <a:endParaRPr lang="cs-CZ" alt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2">
            <a:extLst>
              <a:ext uri="{FF2B5EF4-FFF2-40B4-BE49-F238E27FC236}">
                <a16:creationId xmlns:a16="http://schemas.microsoft.com/office/drawing/2014/main" id="{5F77B377-A38F-4D3C-94D8-57AD22AF3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23">
            <a:extLst>
              <a:ext uri="{FF2B5EF4-FFF2-40B4-BE49-F238E27FC236}">
                <a16:creationId xmlns:a16="http://schemas.microsoft.com/office/drawing/2014/main" id="{753B694F-D1CE-41A9-A6F5-7DE6BB61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Nadpis 5">
            <a:extLst>
              <a:ext uri="{FF2B5EF4-FFF2-40B4-BE49-F238E27FC236}">
                <a16:creationId xmlns:a16="http://schemas.microsoft.com/office/drawing/2014/main" id="{6EB8C56C-CBAF-4609-9BD8-E3543ED71A9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9140825" cy="1143000"/>
          </a:xfrm>
        </p:spPr>
        <p:txBody>
          <a:bodyPr/>
          <a:lstStyle/>
          <a:p>
            <a:r>
              <a:rPr lang="cs-CZ" altLang="cs-CZ" b="1"/>
              <a:t>Studijní oddělení</a:t>
            </a:r>
          </a:p>
        </p:txBody>
      </p:sp>
      <p:sp>
        <p:nvSpPr>
          <p:cNvPr id="8197" name="Zástupný obsah 6">
            <a:extLst>
              <a:ext uri="{FF2B5EF4-FFF2-40B4-BE49-F238E27FC236}">
                <a16:creationId xmlns:a16="http://schemas.microsoft.com/office/drawing/2014/main" id="{4644418B-E2B8-43A2-A839-D1E02D24DE57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46075" y="1817688"/>
            <a:ext cx="7772400" cy="44307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1500" b="1"/>
              <a:t>Úřední hodiny:</a:t>
            </a:r>
          </a:p>
          <a:p>
            <a:pPr marL="0" indent="0">
              <a:buFontTx/>
              <a:buNone/>
            </a:pPr>
            <a:r>
              <a:rPr lang="cs-CZ" altLang="cs-CZ" sz="1500"/>
              <a:t>Út  11:00 – 15:00</a:t>
            </a:r>
          </a:p>
          <a:p>
            <a:pPr marL="0" indent="0">
              <a:buFontTx/>
              <a:buNone/>
            </a:pPr>
            <a:r>
              <a:rPr lang="cs-CZ" altLang="cs-CZ" sz="1500"/>
              <a:t>St    9:00 – 11:00 a 13:00 – 15:00</a:t>
            </a:r>
          </a:p>
          <a:p>
            <a:pPr marL="0" indent="0">
              <a:buFontTx/>
              <a:buNone/>
            </a:pPr>
            <a:r>
              <a:rPr lang="cs-CZ" altLang="cs-CZ" sz="1500"/>
              <a:t>Čt   9:00 – 13:00</a:t>
            </a:r>
          </a:p>
          <a:p>
            <a:pPr marL="0" indent="0">
              <a:buFontTx/>
              <a:buNone/>
            </a:pPr>
            <a:endParaRPr lang="cs-CZ" altLang="cs-CZ" sz="1500"/>
          </a:p>
          <a:p>
            <a:pPr marL="0" indent="0">
              <a:buFontTx/>
              <a:buNone/>
            </a:pPr>
            <a:r>
              <a:rPr lang="cs-CZ" altLang="cs-CZ" sz="1500" b="1">
                <a:solidFill>
                  <a:srgbClr val="00A1B5"/>
                </a:solidFill>
              </a:rPr>
              <a:t>Bc. Petra Jiřištová</a:t>
            </a:r>
            <a:r>
              <a:rPr lang="cs-CZ" altLang="cs-CZ" sz="1500"/>
              <a:t>			</a:t>
            </a:r>
            <a:r>
              <a:rPr lang="cs-CZ" altLang="cs-CZ" sz="1500" b="1">
                <a:solidFill>
                  <a:srgbClr val="00A1B5"/>
                </a:solidFill>
              </a:rPr>
              <a:t>Ing. Milena Štolfová</a:t>
            </a:r>
          </a:p>
          <a:p>
            <a:pPr marL="0" indent="0">
              <a:buFontTx/>
              <a:buNone/>
            </a:pPr>
            <a:r>
              <a:rPr lang="cs-CZ" altLang="cs-CZ" sz="1500" b="1"/>
              <a:t>vedoucí studijního oddělení</a:t>
            </a:r>
            <a:r>
              <a:rPr lang="cs-CZ" altLang="cs-CZ" sz="1500"/>
              <a:t>		</a:t>
            </a:r>
            <a:r>
              <a:rPr lang="cs-CZ" altLang="cs-CZ" sz="1500" b="1"/>
              <a:t>studijní referentka</a:t>
            </a:r>
          </a:p>
          <a:p>
            <a:pPr marL="0" indent="0">
              <a:buFontTx/>
              <a:buNone/>
            </a:pPr>
            <a:r>
              <a:rPr lang="cs-CZ" altLang="cs-CZ" sz="1500"/>
              <a:t>telefon: 466 036 423			telefon: 466 036 652</a:t>
            </a:r>
          </a:p>
          <a:p>
            <a:pPr marL="0" indent="0">
              <a:buFontTx/>
              <a:buNone/>
            </a:pPr>
            <a:r>
              <a:rPr lang="cs-CZ" altLang="cs-CZ" sz="1500"/>
              <a:t>E-mail: petra.jiristova@upce.cz		E-mail: milena.stolfova@upce.cz</a:t>
            </a:r>
          </a:p>
          <a:p>
            <a:pPr marL="0" indent="0">
              <a:buFontTx/>
              <a:buNone/>
            </a:pPr>
            <a:endParaRPr lang="cs-CZ" altLang="cs-CZ" sz="1500"/>
          </a:p>
          <a:p>
            <a:pPr marL="0" indent="0">
              <a:buFontTx/>
              <a:buNone/>
            </a:pPr>
            <a:r>
              <a:rPr lang="cs-CZ" altLang="cs-CZ" sz="1500"/>
              <a:t>Informační technologie (Bc.)		 Aplikovaná elektrotechnika (Bc.)</a:t>
            </a:r>
          </a:p>
          <a:p>
            <a:pPr marL="0" indent="0">
              <a:buFontTx/>
              <a:buNone/>
            </a:pPr>
            <a:r>
              <a:rPr lang="cs-CZ" altLang="cs-CZ" sz="1500"/>
              <a:t>Webové technologie (Bc.)		 Automatizace (Bc.)</a:t>
            </a:r>
          </a:p>
          <a:p>
            <a:pPr marL="0" indent="0">
              <a:buFontTx/>
              <a:buNone/>
            </a:pPr>
            <a:r>
              <a:rPr lang="cs-CZ" altLang="cs-CZ" sz="1500"/>
              <a:t>Informační technologie (Ing.) 		 Komunikační technika (Bc.)</a:t>
            </a:r>
          </a:p>
          <a:p>
            <a:pPr marL="0" indent="0">
              <a:buFontTx/>
              <a:buNone/>
            </a:pPr>
            <a:r>
              <a:rPr lang="cs-CZ" altLang="cs-CZ" sz="1500"/>
              <a:t>				 Automatické řízení (Ing.)</a:t>
            </a:r>
          </a:p>
          <a:p>
            <a:pPr marL="0" indent="0">
              <a:buFontTx/>
              <a:buNone/>
            </a:pPr>
            <a:r>
              <a:rPr lang="cs-CZ" altLang="cs-CZ" sz="1500"/>
              <a:t>				 Komunikační a radarové systémy (Ing.)</a:t>
            </a:r>
          </a:p>
        </p:txBody>
      </p:sp>
    </p:spTree>
  </p:cSld>
  <p:clrMapOvr>
    <a:masterClrMapping/>
  </p:clrMapOvr>
  <p:transition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>
            <a:extLst>
              <a:ext uri="{FF2B5EF4-FFF2-40B4-BE49-F238E27FC236}">
                <a16:creationId xmlns:a16="http://schemas.microsoft.com/office/drawing/2014/main" id="{8F517615-8FE6-4514-923C-F45399433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5">
            <a:extLst>
              <a:ext uri="{FF2B5EF4-FFF2-40B4-BE49-F238E27FC236}">
                <a16:creationId xmlns:a16="http://schemas.microsoft.com/office/drawing/2014/main" id="{0E99D18B-4791-479A-A405-645E0F0B1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Nadpis 1">
            <a:extLst>
              <a:ext uri="{FF2B5EF4-FFF2-40B4-BE49-F238E27FC236}">
                <a16:creationId xmlns:a16="http://schemas.microsoft.com/office/drawing/2014/main" id="{D723FBE4-3DF7-4F6F-B972-95A16D0C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</a:rPr>
              <a:t>Informační systémy na univerzitě</a:t>
            </a:r>
          </a:p>
        </p:txBody>
      </p:sp>
      <p:sp>
        <p:nvSpPr>
          <p:cNvPr id="9221" name="Zástupný obsah 2">
            <a:extLst>
              <a:ext uri="{FF2B5EF4-FFF2-40B4-BE49-F238E27FC236}">
                <a16:creationId xmlns:a16="http://schemas.microsoft.com/office/drawing/2014/main" id="{5CC13158-B5D1-47A5-B218-EE6DF1DD3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2043113"/>
            <a:ext cx="8321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dirty="0"/>
              <a:t>Studentský intranet</a:t>
            </a:r>
          </a:p>
          <a:p>
            <a:r>
              <a:rPr lang="cs-CZ" altLang="cs-CZ" sz="1800" b="1" dirty="0">
                <a:solidFill>
                  <a:srgbClr val="00A1B5"/>
                </a:solidFill>
              </a:rPr>
              <a:t>I</a:t>
            </a:r>
            <a:r>
              <a:rPr lang="cs-CZ" altLang="cs-CZ" sz="1800" dirty="0"/>
              <a:t>nformační </a:t>
            </a:r>
            <a:r>
              <a:rPr lang="cs-CZ" altLang="cs-CZ" sz="1800" b="1" dirty="0">
                <a:solidFill>
                  <a:srgbClr val="00A1B5"/>
                </a:solidFill>
              </a:rPr>
              <a:t>S</a:t>
            </a:r>
            <a:r>
              <a:rPr lang="cs-CZ" altLang="cs-CZ" sz="1800" dirty="0"/>
              <a:t>ystém </a:t>
            </a:r>
            <a:r>
              <a:rPr lang="cs-CZ" altLang="cs-CZ" sz="1800" b="1" dirty="0">
                <a:solidFill>
                  <a:srgbClr val="00A1B5"/>
                </a:solidFill>
              </a:rPr>
              <a:t>S</a:t>
            </a:r>
            <a:r>
              <a:rPr lang="cs-CZ" altLang="cs-CZ" sz="1800" dirty="0"/>
              <a:t>tudijní </a:t>
            </a:r>
            <a:r>
              <a:rPr lang="cs-CZ" altLang="cs-CZ" sz="1800" b="1" dirty="0" err="1">
                <a:solidFill>
                  <a:srgbClr val="00A1B5"/>
                </a:solidFill>
              </a:rPr>
              <a:t>AG</a:t>
            </a:r>
            <a:r>
              <a:rPr lang="cs-CZ" altLang="cs-CZ" sz="1800" dirty="0" err="1"/>
              <a:t>endy</a:t>
            </a:r>
            <a:r>
              <a:rPr lang="cs-CZ" altLang="cs-CZ" sz="1800" dirty="0"/>
              <a:t> (</a:t>
            </a:r>
            <a:r>
              <a:rPr lang="cs-CZ" altLang="cs-CZ" sz="1800" b="1" dirty="0">
                <a:solidFill>
                  <a:srgbClr val="00A1B5"/>
                </a:solidFill>
              </a:rPr>
              <a:t>IS</a:t>
            </a:r>
            <a:r>
              <a:rPr lang="cs-CZ" altLang="cs-CZ" sz="1800" b="1" dirty="0"/>
              <a:t> </a:t>
            </a:r>
            <a:r>
              <a:rPr lang="cs-CZ" altLang="cs-CZ" sz="1800" b="1" dirty="0">
                <a:solidFill>
                  <a:srgbClr val="00A1B5"/>
                </a:solidFill>
              </a:rPr>
              <a:t>STAG</a:t>
            </a:r>
            <a:r>
              <a:rPr lang="cs-CZ" altLang="cs-CZ" sz="1800" dirty="0"/>
              <a:t>)</a:t>
            </a:r>
          </a:p>
          <a:p>
            <a:r>
              <a:rPr lang="cs-CZ" altLang="cs-CZ" sz="1800" dirty="0"/>
              <a:t>E-learningový systém </a:t>
            </a:r>
            <a:r>
              <a:rPr lang="cs-CZ" altLang="cs-CZ" sz="1800" b="1" dirty="0" err="1">
                <a:solidFill>
                  <a:srgbClr val="00A1B5"/>
                </a:solidFill>
              </a:rPr>
              <a:t>Moodle</a:t>
            </a:r>
            <a:endParaRPr lang="cs-CZ" altLang="cs-CZ" sz="1800" b="1" dirty="0">
              <a:solidFill>
                <a:srgbClr val="00A1B5"/>
              </a:solidFill>
            </a:endParaRPr>
          </a:p>
          <a:p>
            <a:r>
              <a:rPr lang="cs-CZ" altLang="cs-CZ" sz="1800" dirty="0"/>
              <a:t>Informační systém kolejí a menzy (</a:t>
            </a:r>
            <a:r>
              <a:rPr lang="cs-CZ" altLang="cs-CZ" sz="1800" b="1" dirty="0" err="1">
                <a:solidFill>
                  <a:srgbClr val="00A1B5"/>
                </a:solidFill>
              </a:rPr>
              <a:t>ISKaM</a:t>
            </a:r>
            <a:r>
              <a:rPr lang="cs-CZ" altLang="cs-CZ" sz="1800" dirty="0"/>
              <a:t>) – jídelna menzy i v budově FEI</a:t>
            </a:r>
          </a:p>
          <a:p>
            <a:r>
              <a:rPr lang="cs-CZ" altLang="cs-CZ" sz="1800" dirty="0"/>
              <a:t>Univerzitní knihovna (UK)</a:t>
            </a:r>
          </a:p>
          <a:p>
            <a:r>
              <a:rPr lang="cs-CZ" altLang="cs-CZ" sz="1800" dirty="0"/>
              <a:t>mobilní klienti - více informací na: </a:t>
            </a:r>
            <a:r>
              <a:rPr lang="cs-CZ" altLang="cs-CZ" sz="180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https://studenti.upce.cz/studenti/isstag-mobilu</a:t>
            </a:r>
            <a:endParaRPr lang="cs-CZ" altLang="cs-CZ" sz="1800" dirty="0">
              <a:solidFill>
                <a:srgbClr val="0070C0"/>
              </a:solidFill>
            </a:endParaRPr>
          </a:p>
        </p:txBody>
      </p:sp>
      <p:pic>
        <p:nvPicPr>
          <p:cNvPr id="9222" name="Obrázek 4">
            <a:extLst>
              <a:ext uri="{FF2B5EF4-FFF2-40B4-BE49-F238E27FC236}">
                <a16:creationId xmlns:a16="http://schemas.microsoft.com/office/drawing/2014/main" id="{FD30636F-80FC-4BC4-A93C-8DEDD6826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2" t="19547" r="54160" b="66202"/>
          <a:stretch>
            <a:fillRect/>
          </a:stretch>
        </p:blipFill>
        <p:spPr bwMode="auto">
          <a:xfrm>
            <a:off x="1449388" y="4475163"/>
            <a:ext cx="9525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Obrázek 8">
            <a:extLst>
              <a:ext uri="{FF2B5EF4-FFF2-40B4-BE49-F238E27FC236}">
                <a16:creationId xmlns:a16="http://schemas.microsoft.com/office/drawing/2014/main" id="{58F24E39-1503-4B4D-B36C-5FA4D919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3" t="56149" r="71849" b="33664"/>
          <a:stretch>
            <a:fillRect/>
          </a:stretch>
        </p:blipFill>
        <p:spPr bwMode="auto">
          <a:xfrm>
            <a:off x="3159125" y="4452938"/>
            <a:ext cx="1563688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Obrázek 10">
            <a:extLst>
              <a:ext uri="{FF2B5EF4-FFF2-40B4-BE49-F238E27FC236}">
                <a16:creationId xmlns:a16="http://schemas.microsoft.com/office/drawing/2014/main" id="{E382F510-8D2A-4D84-8E8C-CB260E07D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 t="46169" r="76555" b="43851"/>
          <a:stretch>
            <a:fillRect/>
          </a:stretch>
        </p:blipFill>
        <p:spPr bwMode="auto">
          <a:xfrm>
            <a:off x="5411788" y="4716463"/>
            <a:ext cx="20383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>
            <a:extLst>
              <a:ext uri="{FF2B5EF4-FFF2-40B4-BE49-F238E27FC236}">
                <a16:creationId xmlns:a16="http://schemas.microsoft.com/office/drawing/2014/main" id="{8A491DC3-092C-4607-A91E-39F03396D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15">
            <a:extLst>
              <a:ext uri="{FF2B5EF4-FFF2-40B4-BE49-F238E27FC236}">
                <a16:creationId xmlns:a16="http://schemas.microsoft.com/office/drawing/2014/main" id="{83D6E3EC-93E6-4750-9208-C8D7A541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Nadpis 1">
            <a:extLst>
              <a:ext uri="{FF2B5EF4-FFF2-40B4-BE49-F238E27FC236}">
                <a16:creationId xmlns:a16="http://schemas.microsoft.com/office/drawing/2014/main" id="{64A3C7D4-FEEE-40E2-B16B-FE65130B3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0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Studentský intranet</a:t>
            </a:r>
          </a:p>
        </p:txBody>
      </p:sp>
      <p:sp>
        <p:nvSpPr>
          <p:cNvPr id="27653" name="Zástupný obsah 2">
            <a:extLst>
              <a:ext uri="{FF2B5EF4-FFF2-40B4-BE49-F238E27FC236}">
                <a16:creationId xmlns:a16="http://schemas.microsoft.com/office/drawing/2014/main" id="{34ED2483-73F0-48EC-9879-AD0774B9F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2001838"/>
            <a:ext cx="8753475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cs-CZ" altLang="cs-CZ" sz="235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</a:t>
            </a:r>
            <a:endParaRPr lang="cs-CZ" altLang="cs-CZ" sz="2350" dirty="0">
              <a:solidFill>
                <a:srgbClr val="0070C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cs-CZ" altLang="cs-CZ" sz="2350" b="1" dirty="0"/>
              <a:t>Aktuality – elektronická</a:t>
            </a:r>
            <a:r>
              <a:rPr lang="cs-CZ" altLang="cs-CZ" sz="2350" dirty="0"/>
              <a:t> </a:t>
            </a:r>
          </a:p>
          <a:p>
            <a:pPr marL="0" indent="0">
              <a:buClr>
                <a:schemeClr val="tx1"/>
              </a:buClr>
              <a:buFontTx/>
              <a:buNone/>
              <a:defRPr/>
            </a:pPr>
            <a:r>
              <a:rPr lang="cs-CZ" altLang="cs-CZ" sz="2350" dirty="0"/>
              <a:t>     </a:t>
            </a:r>
            <a:r>
              <a:rPr lang="cs-CZ" altLang="cs-CZ" sz="2350" b="1" dirty="0"/>
              <a:t>úřední deska!!!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350" dirty="0"/>
              <a:t>informace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350" dirty="0"/>
              <a:t>předpisy, vnitřní směrnice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350" dirty="0"/>
              <a:t>formuláře – </a:t>
            </a:r>
            <a:r>
              <a:rPr lang="cs-CZ" altLang="cs-CZ" sz="235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https://studenti.upce.cz/formulare-zadosti-potvrzeni-fei</a:t>
            </a:r>
            <a:endParaRPr lang="cs-CZ" altLang="cs-CZ" sz="2350" dirty="0">
              <a:solidFill>
                <a:srgbClr val="0070C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cs-CZ" altLang="cs-CZ" sz="2350" dirty="0"/>
              <a:t>návody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2350" dirty="0"/>
              <a:t>odkazy na další IS</a:t>
            </a:r>
          </a:p>
        </p:txBody>
      </p:sp>
      <p:pic>
        <p:nvPicPr>
          <p:cNvPr id="27654" name="Obrázek 4">
            <a:extLst>
              <a:ext uri="{FF2B5EF4-FFF2-40B4-BE49-F238E27FC236}">
                <a16:creationId xmlns:a16="http://schemas.microsoft.com/office/drawing/2014/main" id="{D2DCB04A-4AEA-432F-8AE5-67E25088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4436" r="51682" b="3546"/>
          <a:stretch>
            <a:fillRect/>
          </a:stretch>
        </p:blipFill>
        <p:spPr bwMode="auto">
          <a:xfrm>
            <a:off x="4443889" y="1751641"/>
            <a:ext cx="4085388" cy="216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4">
            <a:extLst>
              <a:ext uri="{FF2B5EF4-FFF2-40B4-BE49-F238E27FC236}">
                <a16:creationId xmlns:a16="http://schemas.microsoft.com/office/drawing/2014/main" id="{B019D7E6-CD4B-487C-AF83-689AE76AF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5">
            <a:extLst>
              <a:ext uri="{FF2B5EF4-FFF2-40B4-BE49-F238E27FC236}">
                <a16:creationId xmlns:a16="http://schemas.microsoft.com/office/drawing/2014/main" id="{7090F4C9-21CF-48C3-9876-C79B36E0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2">
            <a:extLst>
              <a:ext uri="{FF2B5EF4-FFF2-40B4-BE49-F238E27FC236}">
                <a16:creationId xmlns:a16="http://schemas.microsoft.com/office/drawing/2014/main" id="{3D5593B8-D998-4177-9821-9A5EDB63C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4973" r="51765" b="5698"/>
          <a:stretch>
            <a:fillRect/>
          </a:stretch>
        </p:blipFill>
        <p:spPr bwMode="auto">
          <a:xfrm>
            <a:off x="1349375" y="1928813"/>
            <a:ext cx="6445250" cy="331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9" name="Nadpis 1">
            <a:extLst>
              <a:ext uri="{FF2B5EF4-FFF2-40B4-BE49-F238E27FC236}">
                <a16:creationId xmlns:a16="http://schemas.microsoft.com/office/drawing/2014/main" id="{777C9914-38E8-4235-9D25-A14665D8F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0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chemeClr val="tx2"/>
                </a:solidFill>
              </a:rPr>
              <a:t>Studentský intranet - informace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3805D473-1133-41E8-A832-756CA2B7912A}"/>
              </a:ext>
            </a:extLst>
          </p:cNvPr>
          <p:cNvSpPr/>
          <p:nvPr/>
        </p:nvSpPr>
        <p:spPr>
          <a:xfrm>
            <a:off x="1536700" y="2651125"/>
            <a:ext cx="606425" cy="307975"/>
          </a:xfrm>
          <a:prstGeom prst="ellipse">
            <a:avLst/>
          </a:prstGeom>
          <a:noFill/>
          <a:ln w="28575">
            <a:solidFill>
              <a:srgbClr val="00A1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58AC087C-D594-49C9-97FB-E3A209A42B6D}"/>
              </a:ext>
            </a:extLst>
          </p:cNvPr>
          <p:cNvSpPr/>
          <p:nvPr/>
        </p:nvSpPr>
        <p:spPr>
          <a:xfrm>
            <a:off x="4267200" y="2957513"/>
            <a:ext cx="606425" cy="306387"/>
          </a:xfrm>
          <a:prstGeom prst="ellipse">
            <a:avLst/>
          </a:prstGeom>
          <a:noFill/>
          <a:ln w="28575">
            <a:solidFill>
              <a:srgbClr val="00A1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4">
            <a:extLst>
              <a:ext uri="{FF2B5EF4-FFF2-40B4-BE49-F238E27FC236}">
                <a16:creationId xmlns:a16="http://schemas.microsoft.com/office/drawing/2014/main" id="{E348DF1B-A2DC-4CE5-9657-32F47A0C2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0"/>
            <a:ext cx="91408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5">
            <a:extLst>
              <a:ext uri="{FF2B5EF4-FFF2-40B4-BE49-F238E27FC236}">
                <a16:creationId xmlns:a16="http://schemas.microsoft.com/office/drawing/2014/main" id="{128B02BA-CA6C-4657-BB29-705E03765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Nadpis 1">
            <a:extLst>
              <a:ext uri="{FF2B5EF4-FFF2-40B4-BE49-F238E27FC236}">
                <a16:creationId xmlns:a16="http://schemas.microsoft.com/office/drawing/2014/main" id="{52F82B19-4ADF-472C-A7F4-BBF33ADC5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>
                <a:solidFill>
                  <a:schemeClr val="tx2"/>
                </a:solidFill>
              </a:rPr>
              <a:t>Průkaz studenta a NetID</a:t>
            </a:r>
          </a:p>
        </p:txBody>
      </p:sp>
      <p:sp>
        <p:nvSpPr>
          <p:cNvPr id="31749" name="Zástupný obsah 2">
            <a:extLst>
              <a:ext uri="{FF2B5EF4-FFF2-40B4-BE49-F238E27FC236}">
                <a16:creationId xmlns:a16="http://schemas.microsoft.com/office/drawing/2014/main" id="{1AEB3044-E2B5-46D8-8A5C-25762861F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1571625"/>
            <a:ext cx="8235950" cy="48879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cs-CZ" altLang="cs-CZ" sz="1600" b="1" u="sng" dirty="0">
                <a:solidFill>
                  <a:srgbClr val="00A1B5"/>
                </a:solidFill>
              </a:rPr>
              <a:t>Průkaz studenta </a:t>
            </a:r>
            <a:r>
              <a:rPr lang="cs-CZ" altLang="cs-CZ" sz="1600" dirty="0"/>
              <a:t>- slouží jako identifikátor osoby, bezkontaktní čipová karta</a:t>
            </a:r>
          </a:p>
          <a:p>
            <a:pPr>
              <a:defRPr/>
            </a:pPr>
            <a:r>
              <a:rPr lang="cs-CZ" altLang="cs-CZ" sz="1600" dirty="0"/>
              <a:t>kde použít - knihovna, kopírovací/tiskové služby, menza, vstup do učeben</a:t>
            </a:r>
          </a:p>
          <a:p>
            <a:pPr>
              <a:defRPr/>
            </a:pPr>
            <a:r>
              <a:rPr lang="cs-CZ" altLang="cs-CZ" sz="1600" dirty="0"/>
              <a:t>validační známka – platnost pro daný akademický rok</a:t>
            </a:r>
          </a:p>
          <a:p>
            <a:pPr>
              <a:buClr>
                <a:schemeClr val="tx1"/>
              </a:buClr>
              <a:defRPr/>
            </a:pPr>
            <a:r>
              <a:rPr lang="cs-CZ" altLang="cs-CZ" sz="1600" b="1" u="sng" dirty="0" err="1">
                <a:solidFill>
                  <a:srgbClr val="00A1B5"/>
                </a:solidFill>
              </a:rPr>
              <a:t>NetID</a:t>
            </a:r>
            <a:r>
              <a:rPr lang="cs-CZ" altLang="cs-CZ" sz="1600" b="1" dirty="0"/>
              <a:t> – st123456 (na průkazu studenta) – pro přihlášení do informačních systémů a školního e-mailu</a:t>
            </a:r>
          </a:p>
          <a:p>
            <a:pPr>
              <a:defRPr/>
            </a:pPr>
            <a:r>
              <a:rPr lang="cs-CZ" sz="1600" dirty="0">
                <a:solidFill>
                  <a:srgbClr val="333333"/>
                </a:solidFill>
                <a:cs typeface="Times New Roman" panose="02020603050405020304" pitchFamily="18" charset="0"/>
              </a:rPr>
              <a:t>Před prvním použitím Vašeho uživatelského účtu </a:t>
            </a:r>
            <a:r>
              <a:rPr lang="cs-CZ" sz="16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NetID</a:t>
            </a:r>
            <a:r>
              <a:rPr lang="cs-CZ" sz="1600" dirty="0">
                <a:solidFill>
                  <a:srgbClr val="333333"/>
                </a:solidFill>
                <a:cs typeface="Times New Roman" panose="02020603050405020304" pitchFamily="18" charset="0"/>
              </a:rPr>
              <a:t> je potřeba provést prvotní inicializaci hesla postupem, který Vám byl zaslán po úspěšném zápisu ke studiu na Váš soukromý e-mail. Po aktivaci </a:t>
            </a:r>
            <a:r>
              <a:rPr lang="cs-CZ" sz="16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NetID</a:t>
            </a:r>
            <a:r>
              <a:rPr lang="cs-CZ" sz="1600" dirty="0">
                <a:solidFill>
                  <a:srgbClr val="333333"/>
                </a:solidFill>
                <a:cs typeface="Times New Roman" panose="02020603050405020304" pitchFamily="18" charset="0"/>
              </a:rPr>
              <a:t> budete ještě potřebovat nastavit si další faktor pro přihlašování, tzv. </a:t>
            </a:r>
            <a:r>
              <a:rPr lang="cs-CZ" sz="1600" dirty="0" err="1">
                <a:solidFill>
                  <a:srgbClr val="333333"/>
                </a:solidFill>
                <a:cs typeface="Times New Roman" panose="02020603050405020304" pitchFamily="18" charset="0"/>
              </a:rPr>
              <a:t>multifaktorovou</a:t>
            </a:r>
            <a:r>
              <a:rPr lang="cs-CZ" sz="1600" dirty="0">
                <a:solidFill>
                  <a:srgbClr val="333333"/>
                </a:solidFill>
                <a:cs typeface="Times New Roman" panose="02020603050405020304" pitchFamily="18" charset="0"/>
              </a:rPr>
              <a:t> autentizaci uživatele (</a:t>
            </a:r>
            <a:r>
              <a:rPr lang="cs-CZ" sz="1600" u="sng" dirty="0">
                <a:solidFill>
                  <a:srgbClr val="0070C0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MFA</a:t>
            </a:r>
            <a:r>
              <a:rPr lang="cs-CZ" sz="1600" dirty="0">
                <a:solidFill>
                  <a:srgbClr val="333333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defRPr/>
            </a:pPr>
            <a:endParaRPr lang="cs-CZ" altLang="cs-CZ" sz="1050" dirty="0">
              <a:solidFill>
                <a:srgbClr val="333333"/>
              </a:solidFill>
              <a:latin typeface="Helvetica Neue"/>
            </a:endParaRPr>
          </a:p>
          <a:p>
            <a:pPr>
              <a:defRPr/>
            </a:pPr>
            <a:r>
              <a:rPr lang="cs-CZ" altLang="cs-CZ" sz="1600" b="1" dirty="0"/>
              <a:t>zapomenuté heslo - </a:t>
            </a:r>
            <a:r>
              <a:rPr lang="cs-CZ" altLang="cs-CZ" sz="1600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https://nastavheslo.upce.cz</a:t>
            </a:r>
            <a:endParaRPr lang="cs-CZ" altLang="cs-CZ" sz="16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cs-CZ" altLang="cs-CZ" sz="1600" b="1" dirty="0"/>
              <a:t>návody naleznete na – </a:t>
            </a:r>
            <a:r>
              <a:rPr lang="cs-CZ" altLang="cs-CZ" sz="16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https://studenti.upce.cz/dalsi/cits.html</a:t>
            </a:r>
            <a:endParaRPr lang="cs-CZ" altLang="cs-CZ" sz="1600" dirty="0">
              <a:solidFill>
                <a:srgbClr val="0070C0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cs-CZ" altLang="cs-CZ" sz="1600" b="1" dirty="0"/>
              <a:t>Kartové centrum </a:t>
            </a:r>
            <a:r>
              <a:rPr lang="cs-CZ" altLang="cs-CZ" sz="1600" dirty="0"/>
              <a:t>(budova rektorátu – 3.NP) - ztráta, zničení karty, zapomenutí hesla, help: </a:t>
            </a:r>
            <a:r>
              <a:rPr lang="cs-CZ" altLang="cs-CZ" sz="16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netid@upce.cz</a:t>
            </a:r>
            <a:endParaRPr lang="cs-CZ" altLang="cs-CZ" sz="16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cs-CZ" altLang="cs-CZ" sz="1600" b="1" u="sng" dirty="0">
                <a:solidFill>
                  <a:srgbClr val="00A1B5"/>
                </a:solidFill>
              </a:rPr>
              <a:t>ISIC</a:t>
            </a:r>
            <a:r>
              <a:rPr lang="cs-CZ" altLang="cs-CZ" sz="1600" u="sng" dirty="0"/>
              <a:t> </a:t>
            </a:r>
            <a:r>
              <a:rPr lang="cs-CZ" altLang="cs-CZ" sz="1600" dirty="0"/>
              <a:t>– pro prezenční studium – viz odkaz </a:t>
            </a:r>
            <a:r>
              <a:rPr lang="cs-CZ" altLang="cs-CZ" sz="16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https://studenti.upce.cz/shared-docs/prukaz-isic</a:t>
            </a:r>
            <a:endParaRPr lang="cs-CZ" altLang="cs-CZ" sz="16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cs-CZ" altLang="cs-CZ" sz="1600" b="1" u="sng" dirty="0">
                <a:solidFill>
                  <a:srgbClr val="00A1B5"/>
                </a:solidFill>
              </a:rPr>
              <a:t>ALIVE</a:t>
            </a:r>
            <a:r>
              <a:rPr lang="cs-CZ" altLang="cs-CZ" sz="1600" dirty="0"/>
              <a:t> – pro kombinované studium – viz odkaz </a:t>
            </a:r>
            <a:r>
              <a:rPr lang="cs-CZ" altLang="cs-CZ" sz="16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https://studenti.upce.cz/shared-docs/prukaz-alive-student-upa</a:t>
            </a:r>
            <a:endParaRPr lang="cs-CZ" altLang="cs-CZ" sz="1600" dirty="0">
              <a:solidFill>
                <a:srgbClr val="0070C0"/>
              </a:solidFill>
            </a:endParaRPr>
          </a:p>
        </p:txBody>
      </p:sp>
      <p:pic>
        <p:nvPicPr>
          <p:cNvPr id="12294" name="Obrázek 3">
            <a:extLst>
              <a:ext uri="{FF2B5EF4-FFF2-40B4-BE49-F238E27FC236}">
                <a16:creationId xmlns:a16="http://schemas.microsoft.com/office/drawing/2014/main" id="{846C8E2E-9151-4A0E-AC66-82425FAA9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4" t="58881" r="76375" b="21925"/>
          <a:stretch>
            <a:fillRect/>
          </a:stretch>
        </p:blipFill>
        <p:spPr bwMode="auto">
          <a:xfrm rot="1358517">
            <a:off x="7710488" y="933450"/>
            <a:ext cx="20002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B44CC337954AD49982652C4F274E80C" ma:contentTypeVersion="5" ma:contentTypeDescription="Vytvoří nový dokument" ma:contentTypeScope="" ma:versionID="395ce53201256e6ef1f9670447c16903">
  <xsd:schema xmlns:xsd="http://www.w3.org/2001/XMLSchema" xmlns:xs="http://www.w3.org/2001/XMLSchema" xmlns:p="http://schemas.microsoft.com/office/2006/metadata/properties" xmlns:ns3="27d02270-e035-4c8d-bf41-856f19027cc0" targetNamespace="http://schemas.microsoft.com/office/2006/metadata/properties" ma:root="true" ma:fieldsID="d2b9a9be73e1a0bd45eac5e7f79187f9" ns3:_="">
    <xsd:import namespace="27d02270-e035-4c8d-bf41-856f19027c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d02270-e035-4c8d-bf41-856f19027c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2376BDC-28B5-4D06-8D87-D675781C81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d02270-e035-4c8d-bf41-856f19027c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9F8828-72AD-4705-B96E-3151539616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CE9833-35FC-4932-B12E-73BDFE208F42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27d02270-e035-4c8d-bf41-856f19027cc0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6727</TotalTime>
  <Words>2680</Words>
  <Application>Microsoft Office PowerPoint</Application>
  <PresentationFormat>Předvádění na obrazovce (4:3)</PresentationFormat>
  <Paragraphs>274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Helvetica Neue</vt:lpstr>
      <vt:lpstr>Times New Roman</vt:lpstr>
      <vt:lpstr>Default Design</vt:lpstr>
      <vt:lpstr>Prezentace aplikace PowerPoint</vt:lpstr>
      <vt:lpstr>Vedení fakulty</vt:lpstr>
      <vt:lpstr>Katedry a studijní programy (SP)</vt:lpstr>
      <vt:lpstr>Katedry a studijní programy (SP)</vt:lpstr>
      <vt:lpstr>Studijní oddělení</vt:lpstr>
      <vt:lpstr>Prezentace aplikace PowerPoint</vt:lpstr>
      <vt:lpstr>Prezentace aplikace PowerPoint</vt:lpstr>
      <vt:lpstr>Prezentace aplikace PowerPoint</vt:lpstr>
      <vt:lpstr>Prezentace aplikace PowerPoint</vt:lpstr>
      <vt:lpstr>Vnitřní předpisy</vt:lpstr>
      <vt:lpstr>Komunikace s učiteli Studentský intranet - Kontakty</vt:lpstr>
      <vt:lpstr>Systém studia  Rozložení akademického roku</vt:lpstr>
      <vt:lpstr>Harmonogram akademického roku   Důležité termíny</vt:lpstr>
      <vt:lpstr>Kreditní systém studia</vt:lpstr>
      <vt:lpstr>Neúspěch u zkoušky</vt:lpstr>
      <vt:lpstr>Studijní plán, předměty A, B, 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Druhy stipendií</vt:lpstr>
      <vt:lpstr>Poplatky za studium</vt:lpstr>
      <vt:lpstr>Uznávání zápočtů a zkoušek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Závěrem – rady studijního oddělení, SHRNUTÍ </vt:lpstr>
      <vt:lpstr>Prezentace aplikace PowerPoint</vt:lpstr>
      <vt:lpstr>Prezentace aplikace PowerPoint</vt:lpstr>
    </vt:vector>
  </TitlesOfParts>
  <Company>Doma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Komárkovi</dc:creator>
  <cp:lastModifiedBy>Jiristova Petra</cp:lastModifiedBy>
  <cp:revision>843</cp:revision>
  <dcterms:created xsi:type="dcterms:W3CDTF">2002-09-03T16:55:02Z</dcterms:created>
  <dcterms:modified xsi:type="dcterms:W3CDTF">2024-09-16T09:17:54Z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0x0101002B44CC337954AD49982652C4F274E80C</vt:lpwstr>
  </property>
</Properties>
</file>